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4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9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0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1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9"/>
  </p:notesMasterIdLst>
  <p:sldIdLst>
    <p:sldId id="256" r:id="rId2"/>
    <p:sldId id="257" r:id="rId3"/>
    <p:sldId id="258" r:id="rId4"/>
    <p:sldId id="277" r:id="rId5"/>
    <p:sldId id="259" r:id="rId6"/>
    <p:sldId id="260" r:id="rId7"/>
    <p:sldId id="261" r:id="rId8"/>
    <p:sldId id="262" r:id="rId9"/>
    <p:sldId id="263" r:id="rId10"/>
    <p:sldId id="264" r:id="rId11"/>
    <p:sldId id="266" r:id="rId12"/>
    <p:sldId id="268" r:id="rId13"/>
    <p:sldId id="270" r:id="rId14"/>
    <p:sldId id="272" r:id="rId15"/>
    <p:sldId id="265" r:id="rId16"/>
    <p:sldId id="278" r:id="rId17"/>
    <p:sldId id="279" r:id="rId18"/>
  </p:sldIdLst>
  <p:sldSz cx="9144000" cy="5143500" type="screen16x9"/>
  <p:notesSz cx="6858000" cy="9144000"/>
  <p:embeddedFontLst>
    <p:embeddedFont>
      <p:font typeface="Century Gothic" panose="020B0502020202020204" pitchFamily="34" charset="0"/>
      <p:regular r:id="rId20"/>
      <p:bold r:id="rId21"/>
      <p:italic r:id="rId22"/>
      <p:boldItalic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Raleway" pitchFamily="2" charset="0"/>
      <p:regular r:id="rId28"/>
      <p:bold r:id="rId29"/>
      <p:italic r:id="rId30"/>
      <p:boldItalic r:id="rId31"/>
    </p:embeddedFont>
    <p:embeddedFont>
      <p:font typeface="Wingdings 3" panose="05040102010807070707" pitchFamily="18" charset="2"/>
      <p:regular r:id="rId3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CA59F98-C17A-460C-B93C-3DADF2C1C7AF}">
  <a:tblStyle styleId="{4CA59F98-C17A-460C-B93C-3DADF2C1C7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951" autoAdjust="0"/>
  </p:normalViewPr>
  <p:slideViewPr>
    <p:cSldViewPr snapToGrid="0">
      <p:cViewPr varScale="1">
        <p:scale>
          <a:sx n="85" d="100"/>
          <a:sy n="85" d="100"/>
        </p:scale>
        <p:origin x="966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%202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%202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%20as%20new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%20as%20new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%20as%20new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%20as%20new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%20as%20new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uman\Downloads\AstroSage_analysis(Manas)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 as new.xlsx]MTD &amp; YTD Pivot Table !PivotTable1</c:name>
    <c:fmtId val="11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'MTD &amp; YTD Pivot Table '!$B$52:$B$53</c:f>
              <c:strCache>
                <c:ptCount val="1"/>
                <c:pt idx="0">
                  <c:v>Call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'MTD &amp; YTD Pivot Table '!$A$54:$A$56</c:f>
              <c:strCache>
                <c:ptCount val="2"/>
                <c:pt idx="0">
                  <c:v>Jan</c:v>
                </c:pt>
                <c:pt idx="1">
                  <c:v>Dec</c:v>
                </c:pt>
              </c:strCache>
            </c:strRef>
          </c:cat>
          <c:val>
            <c:numRef>
              <c:f>'MTD &amp; YTD Pivot Table '!$B$54:$B$56</c:f>
              <c:numCache>
                <c:formatCode>General</c:formatCode>
                <c:ptCount val="2"/>
                <c:pt idx="0">
                  <c:v>418</c:v>
                </c:pt>
                <c:pt idx="1">
                  <c:v>8090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BBF-475F-A190-05BE059484B5}"/>
            </c:ext>
          </c:extLst>
        </c:ser>
        <c:ser>
          <c:idx val="1"/>
          <c:order val="1"/>
          <c:tx>
            <c:strRef>
              <c:f>'MTD &amp; YTD Pivot Table '!$C$52:$C$53</c:f>
              <c:strCache>
                <c:ptCount val="1"/>
                <c:pt idx="0">
                  <c:v>Chat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'MTD &amp; YTD Pivot Table '!$A$54:$A$56</c:f>
              <c:strCache>
                <c:ptCount val="2"/>
                <c:pt idx="0">
                  <c:v>Jan</c:v>
                </c:pt>
                <c:pt idx="1">
                  <c:v>Dec</c:v>
                </c:pt>
              </c:strCache>
            </c:strRef>
          </c:cat>
          <c:val>
            <c:numRef>
              <c:f>'MTD &amp; YTD Pivot Table '!$C$54:$C$56</c:f>
              <c:numCache>
                <c:formatCode>General</c:formatCode>
                <c:ptCount val="2"/>
                <c:pt idx="0">
                  <c:v>1121</c:v>
                </c:pt>
                <c:pt idx="1">
                  <c:v>18393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BBF-475F-A190-05BE059484B5}"/>
            </c:ext>
          </c:extLst>
        </c:ser>
        <c:ser>
          <c:idx val="2"/>
          <c:order val="2"/>
          <c:tx>
            <c:strRef>
              <c:f>'MTD &amp; YTD Pivot Table '!$D$52:$D$53</c:f>
              <c:strCache>
                <c:ptCount val="1"/>
                <c:pt idx="0">
                  <c:v>Complementary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'MTD &amp; YTD Pivot Table '!$A$54:$A$56</c:f>
              <c:strCache>
                <c:ptCount val="2"/>
                <c:pt idx="0">
                  <c:v>Jan</c:v>
                </c:pt>
                <c:pt idx="1">
                  <c:v>Dec</c:v>
                </c:pt>
              </c:strCache>
            </c:strRef>
          </c:cat>
          <c:val>
            <c:numRef>
              <c:f>'MTD &amp; YTD Pivot Table '!$D$54:$D$56</c:f>
              <c:numCache>
                <c:formatCode>General</c:formatCode>
                <c:ptCount val="2"/>
                <c:pt idx="1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BBF-475F-A190-05BE059484B5}"/>
            </c:ext>
          </c:extLst>
        </c:ser>
        <c:ser>
          <c:idx val="3"/>
          <c:order val="3"/>
          <c:tx>
            <c:strRef>
              <c:f>'MTD &amp; YTD Pivot Table '!$E$52:$E$53</c:f>
              <c:strCache>
                <c:ptCount val="1"/>
                <c:pt idx="0">
                  <c:v>public_live_Call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'MTD &amp; YTD Pivot Table '!$A$54:$A$56</c:f>
              <c:strCache>
                <c:ptCount val="2"/>
                <c:pt idx="0">
                  <c:v>Jan</c:v>
                </c:pt>
                <c:pt idx="1">
                  <c:v>Dec</c:v>
                </c:pt>
              </c:strCache>
            </c:strRef>
          </c:cat>
          <c:val>
            <c:numRef>
              <c:f>'MTD &amp; YTD Pivot Table '!$E$54:$E$56</c:f>
              <c:numCache>
                <c:formatCode>General</c:formatCode>
                <c:ptCount val="2"/>
                <c:pt idx="1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BBF-475F-A190-05BE059484B5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53965696"/>
        <c:axId val="153970016"/>
        <c:axId val="678834848"/>
      </c:bar3DChart>
      <c:catAx>
        <c:axId val="153965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970016"/>
        <c:crosses val="autoZero"/>
        <c:auto val="1"/>
        <c:lblAlgn val="ctr"/>
        <c:lblOffset val="100"/>
        <c:noMultiLvlLbl val="0"/>
      </c:catAx>
      <c:valAx>
        <c:axId val="153970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965696"/>
        <c:crosses val="autoZero"/>
        <c:crossBetween val="between"/>
      </c:valAx>
      <c:serAx>
        <c:axId val="67883484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970016"/>
        <c:crosses val="autoZero"/>
      </c:ser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[AstroSage_analysis(Manas).xlsx]MTD &amp; YTD Pivot Table !PivotTable5</c:name>
    <c:fmtId val="10"/>
  </c:pivotSource>
  <c:chart>
    <c:autoTitleDeleted val="1"/>
    <c:pivotFmts>
      <c:pivotFmt>
        <c:idx val="0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circle"/>
          <c:size val="6"/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 w="9525" cap="flat" cmpd="sng" algn="ctr">
              <a:solidFill>
                <a:schemeClr val="accent1">
                  <a:shade val="95000"/>
                </a:schemeClr>
              </a:solidFill>
              <a:round/>
            </a:ln>
            <a:effectLst/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flip="none" rotWithShape="1">
            <a:gsLst>
              <a:gs pos="0">
                <a:schemeClr val="accent1"/>
              </a:gs>
              <a:gs pos="75000">
                <a:schemeClr val="accent1">
                  <a:lumMod val="60000"/>
                  <a:lumOff val="40000"/>
                </a:schemeClr>
              </a:gs>
              <a:gs pos="51000">
                <a:schemeClr val="accent1">
                  <a:alpha val="75000"/>
                </a:schemeClr>
              </a:gs>
              <a:gs pos="100000">
                <a:schemeClr val="accent1">
                  <a:lumMod val="20000"/>
                  <a:lumOff val="80000"/>
                  <a:alpha val="15000"/>
                </a:schemeClr>
              </a:gs>
            </a:gsLst>
            <a:lin ang="5400000" scaled="0"/>
          </a:gra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'MTD &amp; YTD Pivot Table '!$F$292</c:f>
              <c:strCache>
                <c:ptCount val="1"/>
                <c:pt idx="0">
                  <c:v>Total</c:v>
                </c:pt>
              </c:strCache>
            </c:strRef>
          </c:tx>
          <c:spPr>
            <a:gradFill flip="none" rotWithShape="1">
              <a:gsLst>
                <a:gs pos="0">
                  <a:schemeClr val="accent1"/>
                </a:gs>
                <a:gs pos="75000">
                  <a:schemeClr val="accent1">
                    <a:lumMod val="60000"/>
                    <a:lumOff val="40000"/>
                  </a:schemeClr>
                </a:gs>
                <a:gs pos="51000">
                  <a:schemeClr val="accent1">
                    <a:alpha val="75000"/>
                  </a:schemeClr>
                </a:gs>
                <a:gs pos="100000">
                  <a:schemeClr val="accent1">
                    <a:lumMod val="20000"/>
                    <a:lumOff val="80000"/>
                    <a:alpha val="15000"/>
                  </a:schemeClr>
                </a:gs>
              </a:gsLst>
              <a:lin ang="5400000" scaled="0"/>
            </a:gradFill>
            <a:ln>
              <a:noFill/>
            </a:ln>
            <a:effectLst/>
          </c:spPr>
          <c:invertIfNegative val="0"/>
          <c:cat>
            <c:strRef>
              <c:f>'MTD &amp; YTD Pivot Table '!$E$293:$E$295</c:f>
              <c:strCache>
                <c:ptCount val="2"/>
                <c:pt idx="0">
                  <c:v>Indian</c:v>
                </c:pt>
                <c:pt idx="1">
                  <c:v>Not Capture</c:v>
                </c:pt>
              </c:strCache>
            </c:strRef>
          </c:cat>
          <c:val>
            <c:numRef>
              <c:f>'MTD &amp; YTD Pivot Table '!$F$293:$F$295</c:f>
              <c:numCache>
                <c:formatCode>General</c:formatCode>
                <c:ptCount val="2"/>
                <c:pt idx="0">
                  <c:v>9019</c:v>
                </c:pt>
                <c:pt idx="1">
                  <c:v>19008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C14-4D82-B7A4-239B6557A68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355"/>
        <c:overlap val="-70"/>
        <c:axId val="876613696"/>
        <c:axId val="876601696"/>
      </c:barChart>
      <c:catAx>
        <c:axId val="8766136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6601696"/>
        <c:crosses val="autoZero"/>
        <c:auto val="1"/>
        <c:lblAlgn val="ctr"/>
        <c:lblOffset val="100"/>
        <c:noMultiLvlLbl val="0"/>
      </c:catAx>
      <c:valAx>
        <c:axId val="876601696"/>
        <c:scaling>
          <c:orientation val="minMax"/>
        </c:scaling>
        <c:delete val="0"/>
        <c:axPos val="l"/>
        <c:majorGridlines>
          <c:spPr>
            <a:ln w="9525" cap="flat" cmpd="sng" algn="ctr">
              <a:gradFill>
                <a:gsLst>
                  <a:gs pos="100000">
                    <a:schemeClr val="tx1">
                      <a:lumMod val="5000"/>
                      <a:lumOff val="95000"/>
                    </a:schemeClr>
                  </a:gs>
                  <a:gs pos="0">
                    <a:schemeClr val="tx1">
                      <a:lumMod val="25000"/>
                      <a:lumOff val="75000"/>
                    </a:schemeClr>
                  </a:gs>
                </a:gsLst>
                <a:lin ang="5400000" scaled="0"/>
              </a:gra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661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 as new.xlsx]MTD &amp; YTD Pivot Table !PivotTable2</c:name>
    <c:fmtId val="5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'MTD &amp; YTD Pivot Table '!$B$74:$B$75</c:f>
              <c:strCache>
                <c:ptCount val="1"/>
                <c:pt idx="0">
                  <c:v>completed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'MTD &amp; YTD Pivot Table '!$A$76:$A$83</c:f>
              <c:strCache>
                <c:ptCount val="7"/>
                <c:pt idx="0">
                  <c:v>Sunday</c:v>
                </c:pt>
                <c:pt idx="1">
                  <c:v>Monday</c:v>
                </c:pt>
                <c:pt idx="2">
                  <c:v>Tuesday</c:v>
                </c:pt>
                <c:pt idx="3">
                  <c:v>Wednesday</c:v>
                </c:pt>
                <c:pt idx="4">
                  <c:v>Thursday</c:v>
                </c:pt>
                <c:pt idx="5">
                  <c:v>Friday</c:v>
                </c:pt>
                <c:pt idx="6">
                  <c:v>Saturday</c:v>
                </c:pt>
              </c:strCache>
            </c:strRef>
          </c:cat>
          <c:val>
            <c:numRef>
              <c:f>'MTD &amp; YTD Pivot Table '!$B$76:$B$83</c:f>
              <c:numCache>
                <c:formatCode>General</c:formatCode>
                <c:ptCount val="7"/>
                <c:pt idx="0">
                  <c:v>813</c:v>
                </c:pt>
                <c:pt idx="1">
                  <c:v>798</c:v>
                </c:pt>
                <c:pt idx="2">
                  <c:v>906</c:v>
                </c:pt>
                <c:pt idx="3">
                  <c:v>656</c:v>
                </c:pt>
                <c:pt idx="4">
                  <c:v>689</c:v>
                </c:pt>
                <c:pt idx="5">
                  <c:v>918</c:v>
                </c:pt>
                <c:pt idx="6">
                  <c:v>755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48-4034-B4F5-87CC5F0F6923}"/>
            </c:ext>
          </c:extLst>
        </c:ser>
        <c:ser>
          <c:idx val="1"/>
          <c:order val="1"/>
          <c:tx>
            <c:strRef>
              <c:f>'MTD &amp; YTD Pivot Table '!$C$74:$C$75</c:f>
              <c:strCache>
                <c:ptCount val="1"/>
                <c:pt idx="0">
                  <c:v>failed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'MTD &amp; YTD Pivot Table '!$A$76:$A$83</c:f>
              <c:strCache>
                <c:ptCount val="7"/>
                <c:pt idx="0">
                  <c:v>Sunday</c:v>
                </c:pt>
                <c:pt idx="1">
                  <c:v>Monday</c:v>
                </c:pt>
                <c:pt idx="2">
                  <c:v>Tuesday</c:v>
                </c:pt>
                <c:pt idx="3">
                  <c:v>Wednesday</c:v>
                </c:pt>
                <c:pt idx="4">
                  <c:v>Thursday</c:v>
                </c:pt>
                <c:pt idx="5">
                  <c:v>Friday</c:v>
                </c:pt>
                <c:pt idx="6">
                  <c:v>Saturday</c:v>
                </c:pt>
              </c:strCache>
            </c:strRef>
          </c:cat>
          <c:val>
            <c:numRef>
              <c:f>'MTD &amp; YTD Pivot Table '!$C$76:$C$83</c:f>
              <c:numCache>
                <c:formatCode>General</c:formatCode>
                <c:ptCount val="7"/>
                <c:pt idx="0">
                  <c:v>1451</c:v>
                </c:pt>
                <c:pt idx="1">
                  <c:v>916</c:v>
                </c:pt>
                <c:pt idx="2">
                  <c:v>921</c:v>
                </c:pt>
                <c:pt idx="3">
                  <c:v>760</c:v>
                </c:pt>
                <c:pt idx="4">
                  <c:v>861</c:v>
                </c:pt>
                <c:pt idx="5">
                  <c:v>1143</c:v>
                </c:pt>
                <c:pt idx="6">
                  <c:v>1204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A448-4034-B4F5-87CC5F0F6923}"/>
            </c:ext>
          </c:extLst>
        </c:ser>
        <c:ser>
          <c:idx val="2"/>
          <c:order val="2"/>
          <c:tx>
            <c:strRef>
              <c:f>'MTD &amp; YTD Pivot Table '!$D$74:$D$75</c:f>
              <c:strCache>
                <c:ptCount val="1"/>
                <c:pt idx="0">
                  <c:v>incomplete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'MTD &amp; YTD Pivot Table '!$A$76:$A$83</c:f>
              <c:strCache>
                <c:ptCount val="7"/>
                <c:pt idx="0">
                  <c:v>Sunday</c:v>
                </c:pt>
                <c:pt idx="1">
                  <c:v>Monday</c:v>
                </c:pt>
                <c:pt idx="2">
                  <c:v>Tuesday</c:v>
                </c:pt>
                <c:pt idx="3">
                  <c:v>Wednesday</c:v>
                </c:pt>
                <c:pt idx="4">
                  <c:v>Thursday</c:v>
                </c:pt>
                <c:pt idx="5">
                  <c:v>Friday</c:v>
                </c:pt>
                <c:pt idx="6">
                  <c:v>Saturday</c:v>
                </c:pt>
              </c:strCache>
            </c:strRef>
          </c:cat>
          <c:val>
            <c:numRef>
              <c:f>'MTD &amp; YTD Pivot Table '!$D$76:$D$83</c:f>
              <c:numCache>
                <c:formatCode>General</c:formatCode>
                <c:ptCount val="7"/>
                <c:pt idx="0">
                  <c:v>922</c:v>
                </c:pt>
                <c:pt idx="1">
                  <c:v>892</c:v>
                </c:pt>
                <c:pt idx="2">
                  <c:v>856</c:v>
                </c:pt>
                <c:pt idx="3">
                  <c:v>814</c:v>
                </c:pt>
                <c:pt idx="4">
                  <c:v>960</c:v>
                </c:pt>
                <c:pt idx="5">
                  <c:v>1231</c:v>
                </c:pt>
                <c:pt idx="6">
                  <c:v>966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A448-4034-B4F5-87CC5F0F6923}"/>
            </c:ext>
          </c:extLst>
        </c:ser>
        <c:ser>
          <c:idx val="3"/>
          <c:order val="3"/>
          <c:tx>
            <c:strRef>
              <c:f>'MTD &amp; YTD Pivot Table '!$E$74:$E$75</c:f>
              <c:strCache>
                <c:ptCount val="1"/>
                <c:pt idx="0">
                  <c:v>pending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strRef>
              <c:f>'MTD &amp; YTD Pivot Table '!$A$76:$A$83</c:f>
              <c:strCache>
                <c:ptCount val="7"/>
                <c:pt idx="0">
                  <c:v>Sunday</c:v>
                </c:pt>
                <c:pt idx="1">
                  <c:v>Monday</c:v>
                </c:pt>
                <c:pt idx="2">
                  <c:v>Tuesday</c:v>
                </c:pt>
                <c:pt idx="3">
                  <c:v>Wednesday</c:v>
                </c:pt>
                <c:pt idx="4">
                  <c:v>Thursday</c:v>
                </c:pt>
                <c:pt idx="5">
                  <c:v>Friday</c:v>
                </c:pt>
                <c:pt idx="6">
                  <c:v>Saturday</c:v>
                </c:pt>
              </c:strCache>
            </c:strRef>
          </c:cat>
          <c:val>
            <c:numRef>
              <c:f>'MTD &amp; YTD Pivot Table '!$E$76:$E$83</c:f>
              <c:numCache>
                <c:formatCode>General</c:formatCode>
                <c:ptCount val="7"/>
                <c:pt idx="0">
                  <c:v>8</c:v>
                </c:pt>
                <c:pt idx="1">
                  <c:v>6</c:v>
                </c:pt>
                <c:pt idx="2">
                  <c:v>11</c:v>
                </c:pt>
                <c:pt idx="3">
                  <c:v>5</c:v>
                </c:pt>
                <c:pt idx="4">
                  <c:v>3</c:v>
                </c:pt>
                <c:pt idx="5">
                  <c:v>9</c:v>
                </c:pt>
                <c:pt idx="6">
                  <c:v>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A448-4034-B4F5-87CC5F0F6923}"/>
            </c:ext>
          </c:extLst>
        </c:ser>
        <c:ser>
          <c:idx val="4"/>
          <c:order val="4"/>
          <c:tx>
            <c:strRef>
              <c:f>'MTD &amp; YTD Pivot Table '!$F$74:$F$75</c:f>
              <c:strCache>
                <c:ptCount val="1"/>
                <c:pt idx="0">
                  <c:v>started</c:v>
                </c:pt>
              </c:strCache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strRef>
              <c:f>'MTD &amp; YTD Pivot Table '!$A$76:$A$83</c:f>
              <c:strCache>
                <c:ptCount val="7"/>
                <c:pt idx="0">
                  <c:v>Sunday</c:v>
                </c:pt>
                <c:pt idx="1">
                  <c:v>Monday</c:v>
                </c:pt>
                <c:pt idx="2">
                  <c:v>Tuesday</c:v>
                </c:pt>
                <c:pt idx="3">
                  <c:v>Wednesday</c:v>
                </c:pt>
                <c:pt idx="4">
                  <c:v>Thursday</c:v>
                </c:pt>
                <c:pt idx="5">
                  <c:v>Friday</c:v>
                </c:pt>
                <c:pt idx="6">
                  <c:v>Saturday</c:v>
                </c:pt>
              </c:strCache>
            </c:strRef>
          </c:cat>
          <c:val>
            <c:numRef>
              <c:f>'MTD &amp; YTD Pivot Table '!$F$76:$F$83</c:f>
              <c:numCache>
                <c:formatCode>General</c:formatCode>
                <c:ptCount val="7"/>
                <c:pt idx="0">
                  <c:v>10</c:v>
                </c:pt>
                <c:pt idx="1">
                  <c:v>4</c:v>
                </c:pt>
                <c:pt idx="2">
                  <c:v>4</c:v>
                </c:pt>
                <c:pt idx="3">
                  <c:v>2</c:v>
                </c:pt>
                <c:pt idx="4">
                  <c:v>6</c:v>
                </c:pt>
                <c:pt idx="5">
                  <c:v>6</c:v>
                </c:pt>
                <c:pt idx="6">
                  <c:v>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48-4034-B4F5-87CC5F0F692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3942176"/>
        <c:axId val="153929696"/>
      </c:barChart>
      <c:catAx>
        <c:axId val="1539421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929696"/>
        <c:crosses val="autoZero"/>
        <c:auto val="1"/>
        <c:lblAlgn val="ctr"/>
        <c:lblOffset val="100"/>
        <c:noMultiLvlLbl val="0"/>
      </c:catAx>
      <c:valAx>
        <c:axId val="1539296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94217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 as new.xlsx]MTD &amp; YTD Pivot Table !PivotTable3</c:name>
    <c:fmtId val="8"/>
  </c:pivotSource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ndard"/>
        <c:varyColors val="0"/>
        <c:ser>
          <c:idx val="0"/>
          <c:order val="0"/>
          <c:tx>
            <c:strRef>
              <c:f>'MTD &amp; YTD Pivot Table '!$B$150:$B$151</c:f>
              <c:strCache>
                <c:ptCount val="1"/>
                <c:pt idx="0">
                  <c:v>Chat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'MTD &amp; YTD Pivot Table '!$A$152:$A$157</c:f>
              <c:strCache>
                <c:ptCount val="5"/>
                <c:pt idx="0">
                  <c:v>completed</c:v>
                </c:pt>
                <c:pt idx="1">
                  <c:v>failed</c:v>
                </c:pt>
                <c:pt idx="2">
                  <c:v>incomplete</c:v>
                </c:pt>
                <c:pt idx="3">
                  <c:v>pending</c:v>
                </c:pt>
                <c:pt idx="4">
                  <c:v>started</c:v>
                </c:pt>
              </c:strCache>
            </c:strRef>
          </c:cat>
          <c:val>
            <c:numRef>
              <c:f>'MTD &amp; YTD Pivot Table '!$B$152:$B$157</c:f>
              <c:numCache>
                <c:formatCode>0.00%</c:formatCode>
                <c:ptCount val="5"/>
                <c:pt idx="0">
                  <c:v>0.28364251306754124</c:v>
                </c:pt>
                <c:pt idx="1">
                  <c:v>0.37178435994670495</c:v>
                </c:pt>
                <c:pt idx="2">
                  <c:v>0.34031977042123601</c:v>
                </c:pt>
                <c:pt idx="3">
                  <c:v>2.4597724710464283E-3</c:v>
                </c:pt>
                <c:pt idx="4">
                  <c:v>1.7935840934713539E-3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76-452B-BC1C-ACEAE7EFCB3A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153945536"/>
        <c:axId val="1333597472"/>
        <c:axId val="161734336"/>
      </c:bar3DChart>
      <c:catAx>
        <c:axId val="15394553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3597472"/>
        <c:crosses val="autoZero"/>
        <c:auto val="1"/>
        <c:lblAlgn val="ctr"/>
        <c:lblOffset val="100"/>
        <c:noMultiLvlLbl val="0"/>
      </c:catAx>
      <c:valAx>
        <c:axId val="13335974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3945536"/>
        <c:crosses val="autoZero"/>
        <c:crossBetween val="between"/>
      </c:valAx>
      <c:serAx>
        <c:axId val="161734336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33597472"/>
        <c:crosses val="autoZero"/>
      </c:ser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 as new.xlsx]MTD &amp; YTD Pivot Table !PivotTable4</c:name>
    <c:fmtId val="8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25886295255221703"/>
          <c:y val="2.7858840045871178E-2"/>
          <c:w val="0.78122923104678432"/>
          <c:h val="0.6872998210639861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'MTD &amp; YTD Pivot Table '!$B$128:$B$129</c:f>
              <c:strCache>
                <c:ptCount val="1"/>
                <c:pt idx="0">
                  <c:v>Call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'MTD &amp; YTD Pivot Table '!$A$130:$A$135</c:f>
              <c:strCache>
                <c:ptCount val="5"/>
                <c:pt idx="0">
                  <c:v>busy</c:v>
                </c:pt>
                <c:pt idx="1">
                  <c:v>completed</c:v>
                </c:pt>
                <c:pt idx="2">
                  <c:v>failed</c:v>
                </c:pt>
                <c:pt idx="3">
                  <c:v>incomplete</c:v>
                </c:pt>
                <c:pt idx="4">
                  <c:v>no-answer</c:v>
                </c:pt>
              </c:strCache>
            </c:strRef>
          </c:cat>
          <c:val>
            <c:numRef>
              <c:f>'MTD &amp; YTD Pivot Table '!$B$130:$B$135</c:f>
              <c:numCache>
                <c:formatCode>0.00%</c:formatCode>
                <c:ptCount val="5"/>
                <c:pt idx="0">
                  <c:v>0.14918360155056973</c:v>
                </c:pt>
                <c:pt idx="1">
                  <c:v>0.40526253964524844</c:v>
                </c:pt>
                <c:pt idx="2">
                  <c:v>0.13919887231293315</c:v>
                </c:pt>
                <c:pt idx="3">
                  <c:v>0.10278397744625867</c:v>
                </c:pt>
                <c:pt idx="4">
                  <c:v>0.20298367203101139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6984-4450-A94B-C6FD98D43304}"/>
            </c:ext>
          </c:extLst>
        </c:ser>
        <c:ser>
          <c:idx val="1"/>
          <c:order val="1"/>
          <c:tx>
            <c:strRef>
              <c:f>'MTD &amp; YTD Pivot Table '!$C$128:$C$129</c:f>
              <c:strCache>
                <c:ptCount val="1"/>
                <c:pt idx="0">
                  <c:v>Complementary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'MTD &amp; YTD Pivot Table '!$A$130:$A$135</c:f>
              <c:strCache>
                <c:ptCount val="5"/>
                <c:pt idx="0">
                  <c:v>busy</c:v>
                </c:pt>
                <c:pt idx="1">
                  <c:v>completed</c:v>
                </c:pt>
                <c:pt idx="2">
                  <c:v>failed</c:v>
                </c:pt>
                <c:pt idx="3">
                  <c:v>incomplete</c:v>
                </c:pt>
                <c:pt idx="4">
                  <c:v>no-answer</c:v>
                </c:pt>
              </c:strCache>
            </c:strRef>
          </c:cat>
          <c:val>
            <c:numRef>
              <c:f>'MTD &amp; YTD Pivot Table '!$C$130:$C$135</c:f>
              <c:numCache>
                <c:formatCode>0.00%</c:formatCode>
                <c:ptCount val="5"/>
                <c:pt idx="0">
                  <c:v>0</c:v>
                </c:pt>
                <c:pt idx="1">
                  <c:v>1.1746740279572419E-4</c:v>
                </c:pt>
                <c:pt idx="2">
                  <c:v>0</c:v>
                </c:pt>
                <c:pt idx="3">
                  <c:v>0</c:v>
                </c:pt>
                <c:pt idx="4">
                  <c:v>1.1746740279572419E-4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6984-4450-A94B-C6FD98D43304}"/>
            </c:ext>
          </c:extLst>
        </c:ser>
        <c:ser>
          <c:idx val="2"/>
          <c:order val="2"/>
          <c:tx>
            <c:strRef>
              <c:f>'MTD &amp; YTD Pivot Table '!$D$128:$D$129</c:f>
              <c:strCache>
                <c:ptCount val="1"/>
                <c:pt idx="0">
                  <c:v>public_live_Call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'MTD &amp; YTD Pivot Table '!$A$130:$A$135</c:f>
              <c:strCache>
                <c:ptCount val="5"/>
                <c:pt idx="0">
                  <c:v>busy</c:v>
                </c:pt>
                <c:pt idx="1">
                  <c:v>completed</c:v>
                </c:pt>
                <c:pt idx="2">
                  <c:v>failed</c:v>
                </c:pt>
                <c:pt idx="3">
                  <c:v>incomplete</c:v>
                </c:pt>
                <c:pt idx="4">
                  <c:v>no-answer</c:v>
                </c:pt>
              </c:strCache>
            </c:strRef>
          </c:cat>
          <c:val>
            <c:numRef>
              <c:f>'MTD &amp; YTD Pivot Table '!$D$130:$D$135</c:f>
              <c:numCache>
                <c:formatCode>0.00%</c:formatCode>
                <c:ptCount val="5"/>
                <c:pt idx="0">
                  <c:v>0</c:v>
                </c:pt>
                <c:pt idx="1">
                  <c:v>2.3493480559144838E-4</c:v>
                </c:pt>
                <c:pt idx="2">
                  <c:v>1.1746740279572419E-4</c:v>
                </c:pt>
                <c:pt idx="3">
                  <c:v>0</c:v>
                </c:pt>
                <c:pt idx="4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6984-4450-A94B-C6FD98D4330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77506944"/>
        <c:axId val="1677510784"/>
      </c:barChart>
      <c:catAx>
        <c:axId val="1677506944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IN"/>
                  <a:t>Call</a:t>
                </a:r>
                <a:r>
                  <a:rPr lang="en-IN" baseline="0"/>
                  <a:t> </a:t>
                </a:r>
                <a:endParaRPr lang="en-IN"/>
              </a:p>
            </c:rich>
          </c:tx>
          <c:layout>
            <c:manualLayout>
              <c:xMode val="edge"/>
              <c:yMode val="edge"/>
              <c:x val="0.51127747612479701"/>
              <c:y val="6.7470532743893627E-2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IN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7510784"/>
        <c:crosses val="autoZero"/>
        <c:auto val="1"/>
        <c:lblAlgn val="ctr"/>
        <c:lblOffset val="100"/>
        <c:noMultiLvlLbl val="0"/>
      </c:catAx>
      <c:valAx>
        <c:axId val="1677510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77506944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 as new.xlsx] Guru Pivot Table!PivotTable7</c:name>
    <c:fmtId val="3"/>
  </c:pivotSource>
  <c:chart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8.5844921373524924E-2"/>
          <c:y val="0.13437518226888306"/>
          <c:w val="0.86525534810382776"/>
          <c:h val="0.50018372703412073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 Guru Pivot Table'!$B$20:$B$21</c:f>
              <c:strCache>
                <c:ptCount val="1"/>
                <c:pt idx="0">
                  <c:v>Call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' Guru Pivot Table'!$A$22:$A$171</c:f>
              <c:strCache>
                <c:ptCount val="149"/>
                <c:pt idx="0">
                  <c:v>Aachary  Prateek</c:v>
                </c:pt>
                <c:pt idx="1">
                  <c:v>Acharya  Arti S</c:v>
                </c:pt>
                <c:pt idx="2">
                  <c:v>Acharya  Dev</c:v>
                </c:pt>
                <c:pt idx="3">
                  <c:v>Acharya  Shastri</c:v>
                </c:pt>
                <c:pt idx="4">
                  <c:v>Acharya Divyansh</c:v>
                </c:pt>
                <c:pt idx="5">
                  <c:v>Aham T</c:v>
                </c:pt>
                <c:pt idx="6">
                  <c:v>Astro  Aacharya  Dev</c:v>
                </c:pt>
                <c:pt idx="7">
                  <c:v>Astro  Aditya</c:v>
                </c:pt>
                <c:pt idx="8">
                  <c:v>Astro  Aditya N</c:v>
                </c:pt>
                <c:pt idx="9">
                  <c:v>Astro  Akash</c:v>
                </c:pt>
                <c:pt idx="10">
                  <c:v>Astro  Anaya</c:v>
                </c:pt>
                <c:pt idx="11">
                  <c:v>Astro  Anju</c:v>
                </c:pt>
                <c:pt idx="12">
                  <c:v>Astro  Ashok</c:v>
                </c:pt>
                <c:pt idx="13">
                  <c:v>Astro  Brejesh</c:v>
                </c:pt>
                <c:pt idx="14">
                  <c:v>Astro  Dr Shrey</c:v>
                </c:pt>
                <c:pt idx="15">
                  <c:v>Astro  Gurdeep</c:v>
                </c:pt>
                <c:pt idx="16">
                  <c:v>Astro  Jha</c:v>
                </c:pt>
                <c:pt idx="17">
                  <c:v>Astro  K Ojha</c:v>
                </c:pt>
                <c:pt idx="18">
                  <c:v>Astro  Lakshmi</c:v>
                </c:pt>
                <c:pt idx="19">
                  <c:v>Astro  Manish SM</c:v>
                </c:pt>
                <c:pt idx="20">
                  <c:v>Astro  Meena</c:v>
                </c:pt>
                <c:pt idx="21">
                  <c:v>Astro  Mukesh</c:v>
                </c:pt>
                <c:pt idx="22">
                  <c:v>Astro  Naksh</c:v>
                </c:pt>
                <c:pt idx="23">
                  <c:v>Astro  Niddhi Guptaa</c:v>
                </c:pt>
                <c:pt idx="24">
                  <c:v>Astro  Prashant</c:v>
                </c:pt>
                <c:pt idx="25">
                  <c:v>Astro  preeti</c:v>
                </c:pt>
                <c:pt idx="26">
                  <c:v>Astro  Pujaa Rai</c:v>
                </c:pt>
                <c:pt idx="27">
                  <c:v>Astro  Ruchi</c:v>
                </c:pt>
                <c:pt idx="28">
                  <c:v>Astro  Sakthi</c:v>
                </c:pt>
                <c:pt idx="29">
                  <c:v>Astro  Sanjeev</c:v>
                </c:pt>
                <c:pt idx="30">
                  <c:v>Astro  Saraswat</c:v>
                </c:pt>
                <c:pt idx="31">
                  <c:v>Astro  Shweta</c:v>
                </c:pt>
                <c:pt idx="32">
                  <c:v>Astro  Sujata S</c:v>
                </c:pt>
                <c:pt idx="33">
                  <c:v>Astro  Sushil S</c:v>
                </c:pt>
                <c:pt idx="34">
                  <c:v>Astro  Trisha</c:v>
                </c:pt>
                <c:pt idx="35">
                  <c:v>Astro  Uma Kant</c:v>
                </c:pt>
                <c:pt idx="36">
                  <c:v>Astro  Vishwajeet</c:v>
                </c:pt>
                <c:pt idx="37">
                  <c:v>Astro  Yashi</c:v>
                </c:pt>
                <c:pt idx="38">
                  <c:v>Astro  Yogendra</c:v>
                </c:pt>
                <c:pt idx="39">
                  <c:v>Astro Aabhishek</c:v>
                </c:pt>
                <c:pt idx="40">
                  <c:v>Astro Aditya</c:v>
                </c:pt>
                <c:pt idx="41">
                  <c:v>Astro Aditya Jhha</c:v>
                </c:pt>
                <c:pt idx="42">
                  <c:v>Astro Aishwarya</c:v>
                </c:pt>
                <c:pt idx="43">
                  <c:v>Astro Anil Shukla</c:v>
                </c:pt>
                <c:pt idx="44">
                  <c:v>Astro Ankita  C</c:v>
                </c:pt>
                <c:pt idx="45">
                  <c:v>astro chandan</c:v>
                </c:pt>
                <c:pt idx="46">
                  <c:v>Astro Deepti</c:v>
                </c:pt>
                <c:pt idx="47">
                  <c:v>Astro Divya</c:v>
                </c:pt>
                <c:pt idx="48">
                  <c:v>Astro Dr Balkrisna</c:v>
                </c:pt>
                <c:pt idx="49">
                  <c:v>Astro Dr Harish</c:v>
                </c:pt>
                <c:pt idx="50">
                  <c:v>Astro Dr Ravindra</c:v>
                </c:pt>
                <c:pt idx="51">
                  <c:v>Astro Himanshu</c:v>
                </c:pt>
                <c:pt idx="52">
                  <c:v>Astro Jha Guruji</c:v>
                </c:pt>
                <c:pt idx="53">
                  <c:v>Astro Krishaa</c:v>
                </c:pt>
                <c:pt idx="54">
                  <c:v>Astro Krishna</c:v>
                </c:pt>
                <c:pt idx="55">
                  <c:v>Astro Mahesh S</c:v>
                </c:pt>
                <c:pt idx="56">
                  <c:v>Astro Manish S</c:v>
                </c:pt>
                <c:pt idx="57">
                  <c:v>Astro Neetu</c:v>
                </c:pt>
                <c:pt idx="58">
                  <c:v>Astro Nisha</c:v>
                </c:pt>
                <c:pt idx="59">
                  <c:v>Astro Pulkit  S</c:v>
                </c:pt>
                <c:pt idx="60">
                  <c:v>Astro R J S</c:v>
                </c:pt>
                <c:pt idx="61">
                  <c:v>Astro Rajesh S</c:v>
                </c:pt>
                <c:pt idx="62">
                  <c:v>Astro Rajiv B</c:v>
                </c:pt>
                <c:pt idx="63">
                  <c:v>Astro Reema</c:v>
                </c:pt>
                <c:pt idx="64">
                  <c:v>Astro Rhea</c:v>
                </c:pt>
                <c:pt idx="65">
                  <c:v>Astro Rohan  S</c:v>
                </c:pt>
                <c:pt idx="66">
                  <c:v>Astro Savita S</c:v>
                </c:pt>
                <c:pt idx="67">
                  <c:v>Astro SavitriDevi</c:v>
                </c:pt>
                <c:pt idx="68">
                  <c:v>Astro Seema</c:v>
                </c:pt>
                <c:pt idx="69">
                  <c:v>Astro Shalini</c:v>
                </c:pt>
                <c:pt idx="70">
                  <c:v>Astro Smarti M</c:v>
                </c:pt>
                <c:pt idx="71">
                  <c:v>Astro Sonam S</c:v>
                </c:pt>
                <c:pt idx="72">
                  <c:v>Astro sree valli</c:v>
                </c:pt>
                <c:pt idx="73">
                  <c:v>Astro Sukhdip</c:v>
                </c:pt>
                <c:pt idx="74">
                  <c:v>Astro Swami G</c:v>
                </c:pt>
                <c:pt idx="75">
                  <c:v>Daljit Kaur</c:v>
                </c:pt>
                <c:pt idx="76">
                  <c:v>Dr Balkrisna</c:v>
                </c:pt>
                <c:pt idx="77">
                  <c:v>Dr.  Pratibha</c:v>
                </c:pt>
                <c:pt idx="78">
                  <c:v>Dr. Balkrisna</c:v>
                </c:pt>
                <c:pt idx="79">
                  <c:v>Dr. Harish</c:v>
                </c:pt>
                <c:pt idx="80">
                  <c:v>Dr. Shrey</c:v>
                </c:pt>
                <c:pt idx="81">
                  <c:v>Gopi  Vans</c:v>
                </c:pt>
                <c:pt idx="82">
                  <c:v>gurucool support</c:v>
                </c:pt>
                <c:pt idx="83">
                  <c:v>Himanshu  Pandey</c:v>
                </c:pt>
                <c:pt idx="84">
                  <c:v>Kaveshii  Chauhaan</c:v>
                </c:pt>
                <c:pt idx="85">
                  <c:v>Manorma Singh</c:v>
                </c:pt>
                <c:pt idx="86">
                  <c:v>RAKESH  KAUSHIK</c:v>
                </c:pt>
                <c:pt idx="87">
                  <c:v>Shalini Sharma</c:v>
                </c:pt>
                <c:pt idx="88">
                  <c:v>Super  Guru Ji</c:v>
                </c:pt>
                <c:pt idx="89">
                  <c:v>Swami Chandreshwaranand��G</c:v>
                </c:pt>
                <c:pt idx="90">
                  <c:v>Tarot  Aadhvik</c:v>
                </c:pt>
                <c:pt idx="91">
                  <c:v>Tarot  Ankita</c:v>
                </c:pt>
                <c:pt idx="92">
                  <c:v>Tarot  Anshu</c:v>
                </c:pt>
                <c:pt idx="93">
                  <c:v>Tarot  Ari</c:v>
                </c:pt>
                <c:pt idx="94">
                  <c:v>Tarot  Aritra C</c:v>
                </c:pt>
                <c:pt idx="95">
                  <c:v>Tarot  Barbiie</c:v>
                </c:pt>
                <c:pt idx="96">
                  <c:v>Tarot  Bibhuti</c:v>
                </c:pt>
                <c:pt idx="97">
                  <c:v>Tarot  Diva Poonam</c:v>
                </c:pt>
                <c:pt idx="98">
                  <c:v>Tarot  Gurpreet</c:v>
                </c:pt>
                <c:pt idx="99">
                  <c:v>Tarot  Ittishri</c:v>
                </c:pt>
                <c:pt idx="100">
                  <c:v>Tarot  Kaashvi</c:v>
                </c:pt>
                <c:pt idx="101">
                  <c:v>Tarot  Meera</c:v>
                </c:pt>
                <c:pt idx="102">
                  <c:v>Tarot  Muskaan</c:v>
                </c:pt>
                <c:pt idx="103">
                  <c:v>Tarot  Mystical</c:v>
                </c:pt>
                <c:pt idx="104">
                  <c:v>Tarot  Neha R</c:v>
                </c:pt>
                <c:pt idx="105">
                  <c:v>Tarot  Oormika</c:v>
                </c:pt>
                <c:pt idx="106">
                  <c:v>Tarot  preet</c:v>
                </c:pt>
                <c:pt idx="107">
                  <c:v>Tarot  Priya S</c:v>
                </c:pt>
                <c:pt idx="108">
                  <c:v>Tarot  Punam</c:v>
                </c:pt>
                <c:pt idx="109">
                  <c:v>Tarot  Rupanshi</c:v>
                </c:pt>
                <c:pt idx="110">
                  <c:v>Tarot  Rushali</c:v>
                </c:pt>
                <c:pt idx="111">
                  <c:v>Tarot  SampritaP</c:v>
                </c:pt>
                <c:pt idx="112">
                  <c:v>Tarot  Seema</c:v>
                </c:pt>
                <c:pt idx="113">
                  <c:v>Tarot  Shakti</c:v>
                </c:pt>
                <c:pt idx="114">
                  <c:v>Tarot  Shilpa P</c:v>
                </c:pt>
                <c:pt idx="115">
                  <c:v>Tarot  Sunita</c:v>
                </c:pt>
                <c:pt idx="116">
                  <c:v>Tarot  Supriya Suri</c:v>
                </c:pt>
                <c:pt idx="117">
                  <c:v>Tarot  Yashita</c:v>
                </c:pt>
                <c:pt idx="118">
                  <c:v>Tarot Akshay</c:v>
                </c:pt>
                <c:pt idx="119">
                  <c:v>Tarot Bee Riya</c:v>
                </c:pt>
                <c:pt idx="120">
                  <c:v>Tarot Chanchal</c:v>
                </c:pt>
                <c:pt idx="121">
                  <c:v>Tarot Chanchal singh</c:v>
                </c:pt>
                <c:pt idx="122">
                  <c:v>Tarot Daljit</c:v>
                </c:pt>
                <c:pt idx="123">
                  <c:v>Tarot Esha</c:v>
                </c:pt>
                <c:pt idx="124">
                  <c:v>Tarot Gargi</c:v>
                </c:pt>
                <c:pt idx="125">
                  <c:v>Tarot Gauri</c:v>
                </c:pt>
                <c:pt idx="126">
                  <c:v>Tarot Gurpreet Kaur</c:v>
                </c:pt>
                <c:pt idx="127">
                  <c:v>Tarot Harleen</c:v>
                </c:pt>
                <c:pt idx="128">
                  <c:v>Tarot Keshmin</c:v>
                </c:pt>
                <c:pt idx="129">
                  <c:v>Tarot Leena</c:v>
                </c:pt>
                <c:pt idx="130">
                  <c:v>Tarot Mamta D</c:v>
                </c:pt>
                <c:pt idx="131">
                  <c:v>Tarot Monika</c:v>
                </c:pt>
                <c:pt idx="132">
                  <c:v>Tarot Nipamani</c:v>
                </c:pt>
                <c:pt idx="133">
                  <c:v>Tarot Pooja</c:v>
                </c:pt>
                <c:pt idx="134">
                  <c:v>Tarot Priyal</c:v>
                </c:pt>
                <c:pt idx="135">
                  <c:v>Tarot Rachana</c:v>
                </c:pt>
                <c:pt idx="136">
                  <c:v>Tarot Raghavi</c:v>
                </c:pt>
                <c:pt idx="137">
                  <c:v>Tarot Rhea</c:v>
                </c:pt>
                <c:pt idx="138">
                  <c:v>Tarot Ria</c:v>
                </c:pt>
                <c:pt idx="139">
                  <c:v>Tarot Rittika</c:v>
                </c:pt>
                <c:pt idx="140">
                  <c:v>Tarot Riya</c:v>
                </c:pt>
                <c:pt idx="141">
                  <c:v>Tarot Rupika</c:v>
                </c:pt>
                <c:pt idx="142">
                  <c:v>Tarot Srishti</c:v>
                </c:pt>
                <c:pt idx="143">
                  <c:v>Tarot Surbi</c:v>
                </c:pt>
                <c:pt idx="144">
                  <c:v>Tarot Swati</c:v>
                </c:pt>
                <c:pt idx="145">
                  <c:v>Tarot Vedika</c:v>
                </c:pt>
                <c:pt idx="146">
                  <c:v>Tarrot Ria</c:v>
                </c:pt>
                <c:pt idx="147">
                  <c:v>Usha Siingh</c:v>
                </c:pt>
                <c:pt idx="148">
                  <c:v>Vandana Bhutani</c:v>
                </c:pt>
              </c:strCache>
            </c:strRef>
          </c:cat>
          <c:val>
            <c:numRef>
              <c:f>' Guru Pivot Table'!$B$22:$B$171</c:f>
              <c:numCache>
                <c:formatCode>0.00%</c:formatCode>
                <c:ptCount val="149"/>
                <c:pt idx="0">
                  <c:v>6.4235243737063733E-4</c:v>
                </c:pt>
                <c:pt idx="1">
                  <c:v>4.6392120476768252E-4</c:v>
                </c:pt>
                <c:pt idx="2">
                  <c:v>1.3917636143030475E-3</c:v>
                </c:pt>
                <c:pt idx="3">
                  <c:v>2.4980372564413673E-4</c:v>
                </c:pt>
                <c:pt idx="4">
                  <c:v>0</c:v>
                </c:pt>
                <c:pt idx="5">
                  <c:v>7.494111769324102E-4</c:v>
                </c:pt>
                <c:pt idx="6">
                  <c:v>2.8548997216472772E-4</c:v>
                </c:pt>
                <c:pt idx="7">
                  <c:v>0</c:v>
                </c:pt>
                <c:pt idx="8">
                  <c:v>2.9619584612090499E-3</c:v>
                </c:pt>
                <c:pt idx="9">
                  <c:v>3.5686246520590966E-5</c:v>
                </c:pt>
                <c:pt idx="10">
                  <c:v>1.4274498608236386E-4</c:v>
                </c:pt>
                <c:pt idx="11">
                  <c:v>2.1411747912354579E-4</c:v>
                </c:pt>
                <c:pt idx="12">
                  <c:v>3.5686246520590966E-5</c:v>
                </c:pt>
                <c:pt idx="13">
                  <c:v>1.2204696310042109E-2</c:v>
                </c:pt>
                <c:pt idx="14">
                  <c:v>6.3164656341446008E-3</c:v>
                </c:pt>
                <c:pt idx="15">
                  <c:v>0</c:v>
                </c:pt>
                <c:pt idx="16">
                  <c:v>5.281564485047463E-3</c:v>
                </c:pt>
                <c:pt idx="17">
                  <c:v>0</c:v>
                </c:pt>
                <c:pt idx="18">
                  <c:v>2.5337235029619584E-3</c:v>
                </c:pt>
                <c:pt idx="19">
                  <c:v>7.1372493041181931E-5</c:v>
                </c:pt>
                <c:pt idx="20">
                  <c:v>1.7129398329883663E-3</c:v>
                </c:pt>
                <c:pt idx="21">
                  <c:v>1.7843123260295483E-4</c:v>
                </c:pt>
                <c:pt idx="22">
                  <c:v>1.1419598886589109E-3</c:v>
                </c:pt>
                <c:pt idx="23">
                  <c:v>7.1372493041181931E-5</c:v>
                </c:pt>
                <c:pt idx="24">
                  <c:v>1.2847048747412747E-3</c:v>
                </c:pt>
                <c:pt idx="25">
                  <c:v>3.9254871172650059E-4</c:v>
                </c:pt>
                <c:pt idx="26">
                  <c:v>0</c:v>
                </c:pt>
                <c:pt idx="27">
                  <c:v>8.4933266719006487E-3</c:v>
                </c:pt>
                <c:pt idx="28">
                  <c:v>5.4243094711298265E-3</c:v>
                </c:pt>
                <c:pt idx="29">
                  <c:v>4.4964670615944618E-3</c:v>
                </c:pt>
                <c:pt idx="30">
                  <c:v>0</c:v>
                </c:pt>
                <c:pt idx="31">
                  <c:v>8.0650917136535581E-3</c:v>
                </c:pt>
                <c:pt idx="32">
                  <c:v>4.9960745128827351E-3</c:v>
                </c:pt>
                <c:pt idx="33">
                  <c:v>7.1372493041181931E-5</c:v>
                </c:pt>
                <c:pt idx="34">
                  <c:v>3.5686246520590966E-5</c:v>
                </c:pt>
                <c:pt idx="35">
                  <c:v>3.6399971451002784E-3</c:v>
                </c:pt>
                <c:pt idx="36">
                  <c:v>3.2474484333737778E-3</c:v>
                </c:pt>
                <c:pt idx="37">
                  <c:v>0</c:v>
                </c:pt>
                <c:pt idx="38">
                  <c:v>1.0705873956177289E-3</c:v>
                </c:pt>
                <c:pt idx="39">
                  <c:v>2.7121547355649133E-3</c:v>
                </c:pt>
                <c:pt idx="40">
                  <c:v>1.8913710655913212E-3</c:v>
                </c:pt>
                <c:pt idx="41">
                  <c:v>2.4980372564413673E-4</c:v>
                </c:pt>
                <c:pt idx="42">
                  <c:v>6.4235243737063733E-4</c:v>
                </c:pt>
                <c:pt idx="43">
                  <c:v>4.2823495824709159E-4</c:v>
                </c:pt>
                <c:pt idx="44">
                  <c:v>7.1372493041181931E-5</c:v>
                </c:pt>
                <c:pt idx="45">
                  <c:v>2.4980372564413673E-4</c:v>
                </c:pt>
                <c:pt idx="46">
                  <c:v>1.7843123260295483E-4</c:v>
                </c:pt>
                <c:pt idx="47">
                  <c:v>9.6709728070801509E-3</c:v>
                </c:pt>
                <c:pt idx="48">
                  <c:v>3.9611733637855973E-3</c:v>
                </c:pt>
                <c:pt idx="49">
                  <c:v>7.8509742345300119E-4</c:v>
                </c:pt>
                <c:pt idx="50">
                  <c:v>1.0705873956177289E-3</c:v>
                </c:pt>
                <c:pt idx="51">
                  <c:v>0</c:v>
                </c:pt>
                <c:pt idx="52">
                  <c:v>8.2078366997359218E-4</c:v>
                </c:pt>
                <c:pt idx="53">
                  <c:v>4.0682321033473703E-3</c:v>
                </c:pt>
                <c:pt idx="54">
                  <c:v>9.2070516023124681E-3</c:v>
                </c:pt>
                <c:pt idx="55">
                  <c:v>3.2117621868531866E-4</c:v>
                </c:pt>
                <c:pt idx="56">
                  <c:v>0</c:v>
                </c:pt>
                <c:pt idx="57">
                  <c:v>3.1403896938120048E-3</c:v>
                </c:pt>
                <c:pt idx="58">
                  <c:v>1.034901149097138E-3</c:v>
                </c:pt>
                <c:pt idx="59">
                  <c:v>1.7843123260295483E-4</c:v>
                </c:pt>
                <c:pt idx="60">
                  <c:v>0</c:v>
                </c:pt>
                <c:pt idx="61">
                  <c:v>5.6027407037327814E-3</c:v>
                </c:pt>
                <c:pt idx="62">
                  <c:v>3.8541146242238242E-3</c:v>
                </c:pt>
                <c:pt idx="63">
                  <c:v>0</c:v>
                </c:pt>
                <c:pt idx="64">
                  <c:v>3.2117621868531866E-4</c:v>
                </c:pt>
                <c:pt idx="65">
                  <c:v>3.5686246520590966E-5</c:v>
                </c:pt>
                <c:pt idx="66">
                  <c:v>9.9921490257654693E-4</c:v>
                </c:pt>
                <c:pt idx="67">
                  <c:v>3.2117621868531866E-4</c:v>
                </c:pt>
                <c:pt idx="68">
                  <c:v>6.8160730854328741E-3</c:v>
                </c:pt>
                <c:pt idx="69">
                  <c:v>3.7827421311826419E-2</c:v>
                </c:pt>
                <c:pt idx="70">
                  <c:v>1.4274498608236386E-4</c:v>
                </c:pt>
                <c:pt idx="71">
                  <c:v>7.6011705088858753E-3</c:v>
                </c:pt>
                <c:pt idx="72">
                  <c:v>1.2490186282206838E-3</c:v>
                </c:pt>
                <c:pt idx="73">
                  <c:v>2.8548997216472772E-4</c:v>
                </c:pt>
                <c:pt idx="74">
                  <c:v>6.0666619085004644E-4</c:v>
                </c:pt>
                <c:pt idx="75">
                  <c:v>3.2117621868531866E-4</c:v>
                </c:pt>
                <c:pt idx="76">
                  <c:v>1.1027050174862609E-2</c:v>
                </c:pt>
                <c:pt idx="77">
                  <c:v>7.1372493041181931E-5</c:v>
                </c:pt>
                <c:pt idx="78">
                  <c:v>1.034901149097138E-3</c:v>
                </c:pt>
                <c:pt idx="79">
                  <c:v>3.9968596103061877E-3</c:v>
                </c:pt>
                <c:pt idx="80">
                  <c:v>3.3901934194561418E-3</c:v>
                </c:pt>
                <c:pt idx="81">
                  <c:v>1.7843123260295483E-4</c:v>
                </c:pt>
                <c:pt idx="82">
                  <c:v>0</c:v>
                </c:pt>
                <c:pt idx="83">
                  <c:v>2.1411747912354579E-4</c:v>
                </c:pt>
                <c:pt idx="84">
                  <c:v>6.0666619085004644E-4</c:v>
                </c:pt>
                <c:pt idx="85">
                  <c:v>2.6764684890443224E-3</c:v>
                </c:pt>
                <c:pt idx="86">
                  <c:v>6.4235243737063733E-4</c:v>
                </c:pt>
                <c:pt idx="87">
                  <c:v>1.7843123260295483E-4</c:v>
                </c:pt>
                <c:pt idx="88">
                  <c:v>1.5701948469060024E-3</c:v>
                </c:pt>
                <c:pt idx="89">
                  <c:v>0</c:v>
                </c:pt>
                <c:pt idx="90">
                  <c:v>1.7843123260295483E-4</c:v>
                </c:pt>
                <c:pt idx="91">
                  <c:v>3.5686246520590966E-5</c:v>
                </c:pt>
                <c:pt idx="92">
                  <c:v>7.1372493041181931E-5</c:v>
                </c:pt>
                <c:pt idx="93">
                  <c:v>5.4243094711298265E-3</c:v>
                </c:pt>
                <c:pt idx="94">
                  <c:v>1.7843123260295481E-3</c:v>
                </c:pt>
                <c:pt idx="95">
                  <c:v>3.9254871172650059E-4</c:v>
                </c:pt>
                <c:pt idx="96">
                  <c:v>2.1411747912354579E-4</c:v>
                </c:pt>
                <c:pt idx="97">
                  <c:v>0</c:v>
                </c:pt>
                <c:pt idx="98">
                  <c:v>1.070587395617729E-2</c:v>
                </c:pt>
                <c:pt idx="99">
                  <c:v>2.4980372564413673E-4</c:v>
                </c:pt>
                <c:pt idx="100">
                  <c:v>1.3560773677824566E-3</c:v>
                </c:pt>
                <c:pt idx="101">
                  <c:v>0</c:v>
                </c:pt>
                <c:pt idx="102">
                  <c:v>1.7843123260295481E-3</c:v>
                </c:pt>
                <c:pt idx="103">
                  <c:v>0</c:v>
                </c:pt>
                <c:pt idx="104">
                  <c:v>7.1372493041181931E-5</c:v>
                </c:pt>
                <c:pt idx="105">
                  <c:v>3.5686246520590966E-5</c:v>
                </c:pt>
                <c:pt idx="106">
                  <c:v>1.8913710655913212E-3</c:v>
                </c:pt>
                <c:pt idx="107">
                  <c:v>3.5686246520590966E-5</c:v>
                </c:pt>
                <c:pt idx="108">
                  <c:v>6.4235243737063733E-4</c:v>
                </c:pt>
                <c:pt idx="109">
                  <c:v>6.7803868389122832E-4</c:v>
                </c:pt>
                <c:pt idx="110">
                  <c:v>1.7843123260295483E-4</c:v>
                </c:pt>
                <c:pt idx="111">
                  <c:v>3.2117621868531866E-4</c:v>
                </c:pt>
                <c:pt idx="112">
                  <c:v>8.3148954392976947E-3</c:v>
                </c:pt>
                <c:pt idx="113">
                  <c:v>0</c:v>
                </c:pt>
                <c:pt idx="114">
                  <c:v>1.070587395617729E-4</c:v>
                </c:pt>
                <c:pt idx="115">
                  <c:v>7.8509742345300119E-4</c:v>
                </c:pt>
                <c:pt idx="116">
                  <c:v>1.2490186282206838E-3</c:v>
                </c:pt>
                <c:pt idx="117">
                  <c:v>5.3529369780886446E-4</c:v>
                </c:pt>
                <c:pt idx="118">
                  <c:v>2.5694097494825493E-3</c:v>
                </c:pt>
                <c:pt idx="119">
                  <c:v>9.9207765327242875E-3</c:v>
                </c:pt>
                <c:pt idx="120">
                  <c:v>1.9984298051530939E-3</c:v>
                </c:pt>
                <c:pt idx="121">
                  <c:v>9.6352865605595604E-4</c:v>
                </c:pt>
                <c:pt idx="122">
                  <c:v>6.7803868389122832E-4</c:v>
                </c:pt>
                <c:pt idx="123">
                  <c:v>9.9921490257654693E-4</c:v>
                </c:pt>
                <c:pt idx="124">
                  <c:v>2.7121547355649133E-3</c:v>
                </c:pt>
                <c:pt idx="125">
                  <c:v>1.7736064520733709E-2</c:v>
                </c:pt>
                <c:pt idx="126">
                  <c:v>8.5646991649418317E-4</c:v>
                </c:pt>
                <c:pt idx="127">
                  <c:v>6.7803868389122832E-4</c:v>
                </c:pt>
                <c:pt idx="128">
                  <c:v>2.1411747912354579E-4</c:v>
                </c:pt>
                <c:pt idx="129">
                  <c:v>1.070587395617729E-4</c:v>
                </c:pt>
                <c:pt idx="130">
                  <c:v>4.2823495824709159E-4</c:v>
                </c:pt>
                <c:pt idx="131">
                  <c:v>1.7843123260295483E-4</c:v>
                </c:pt>
                <c:pt idx="132">
                  <c:v>2.8548997216472772E-4</c:v>
                </c:pt>
                <c:pt idx="133">
                  <c:v>7.1372493041181931E-5</c:v>
                </c:pt>
                <c:pt idx="134">
                  <c:v>0</c:v>
                </c:pt>
                <c:pt idx="135">
                  <c:v>1.5701948469060024E-3</c:v>
                </c:pt>
                <c:pt idx="136">
                  <c:v>3.5686246520590966E-4</c:v>
                </c:pt>
                <c:pt idx="137">
                  <c:v>2.8548997216472772E-4</c:v>
                </c:pt>
                <c:pt idx="138">
                  <c:v>6.7803868389122832E-4</c:v>
                </c:pt>
                <c:pt idx="139">
                  <c:v>0</c:v>
                </c:pt>
                <c:pt idx="140">
                  <c:v>3.5686246520590966E-5</c:v>
                </c:pt>
                <c:pt idx="141">
                  <c:v>8.0294054671329676E-3</c:v>
                </c:pt>
                <c:pt idx="142">
                  <c:v>3.5686246520590966E-4</c:v>
                </c:pt>
                <c:pt idx="143">
                  <c:v>7.8509742345300119E-4</c:v>
                </c:pt>
                <c:pt idx="144">
                  <c:v>4.6392120476768252E-4</c:v>
                </c:pt>
                <c:pt idx="145">
                  <c:v>0</c:v>
                </c:pt>
                <c:pt idx="146">
                  <c:v>3.5686246520590966E-5</c:v>
                </c:pt>
                <c:pt idx="147">
                  <c:v>3.4258796659767327E-3</c:v>
                </c:pt>
                <c:pt idx="148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69F-4AD7-95B2-60995CB1054C}"/>
            </c:ext>
          </c:extLst>
        </c:ser>
        <c:ser>
          <c:idx val="1"/>
          <c:order val="1"/>
          <c:tx>
            <c:strRef>
              <c:f>' Guru Pivot Table'!$C$20:$C$21</c:f>
              <c:strCache>
                <c:ptCount val="1"/>
                <c:pt idx="0">
                  <c:v>Chat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' Guru Pivot Table'!$A$22:$A$171</c:f>
              <c:strCache>
                <c:ptCount val="149"/>
                <c:pt idx="0">
                  <c:v>Aachary  Prateek</c:v>
                </c:pt>
                <c:pt idx="1">
                  <c:v>Acharya  Arti S</c:v>
                </c:pt>
                <c:pt idx="2">
                  <c:v>Acharya  Dev</c:v>
                </c:pt>
                <c:pt idx="3">
                  <c:v>Acharya  Shastri</c:v>
                </c:pt>
                <c:pt idx="4">
                  <c:v>Acharya Divyansh</c:v>
                </c:pt>
                <c:pt idx="5">
                  <c:v>Aham T</c:v>
                </c:pt>
                <c:pt idx="6">
                  <c:v>Astro  Aacharya  Dev</c:v>
                </c:pt>
                <c:pt idx="7">
                  <c:v>Astro  Aditya</c:v>
                </c:pt>
                <c:pt idx="8">
                  <c:v>Astro  Aditya N</c:v>
                </c:pt>
                <c:pt idx="9">
                  <c:v>Astro  Akash</c:v>
                </c:pt>
                <c:pt idx="10">
                  <c:v>Astro  Anaya</c:v>
                </c:pt>
                <c:pt idx="11">
                  <c:v>Astro  Anju</c:v>
                </c:pt>
                <c:pt idx="12">
                  <c:v>Astro  Ashok</c:v>
                </c:pt>
                <c:pt idx="13">
                  <c:v>Astro  Brejesh</c:v>
                </c:pt>
                <c:pt idx="14">
                  <c:v>Astro  Dr Shrey</c:v>
                </c:pt>
                <c:pt idx="15">
                  <c:v>Astro  Gurdeep</c:v>
                </c:pt>
                <c:pt idx="16">
                  <c:v>Astro  Jha</c:v>
                </c:pt>
                <c:pt idx="17">
                  <c:v>Astro  K Ojha</c:v>
                </c:pt>
                <c:pt idx="18">
                  <c:v>Astro  Lakshmi</c:v>
                </c:pt>
                <c:pt idx="19">
                  <c:v>Astro  Manish SM</c:v>
                </c:pt>
                <c:pt idx="20">
                  <c:v>Astro  Meena</c:v>
                </c:pt>
                <c:pt idx="21">
                  <c:v>Astro  Mukesh</c:v>
                </c:pt>
                <c:pt idx="22">
                  <c:v>Astro  Naksh</c:v>
                </c:pt>
                <c:pt idx="23">
                  <c:v>Astro  Niddhi Guptaa</c:v>
                </c:pt>
                <c:pt idx="24">
                  <c:v>Astro  Prashant</c:v>
                </c:pt>
                <c:pt idx="25">
                  <c:v>Astro  preeti</c:v>
                </c:pt>
                <c:pt idx="26">
                  <c:v>Astro  Pujaa Rai</c:v>
                </c:pt>
                <c:pt idx="27">
                  <c:v>Astro  Ruchi</c:v>
                </c:pt>
                <c:pt idx="28">
                  <c:v>Astro  Sakthi</c:v>
                </c:pt>
                <c:pt idx="29">
                  <c:v>Astro  Sanjeev</c:v>
                </c:pt>
                <c:pt idx="30">
                  <c:v>Astro  Saraswat</c:v>
                </c:pt>
                <c:pt idx="31">
                  <c:v>Astro  Shweta</c:v>
                </c:pt>
                <c:pt idx="32">
                  <c:v>Astro  Sujata S</c:v>
                </c:pt>
                <c:pt idx="33">
                  <c:v>Astro  Sushil S</c:v>
                </c:pt>
                <c:pt idx="34">
                  <c:v>Astro  Trisha</c:v>
                </c:pt>
                <c:pt idx="35">
                  <c:v>Astro  Uma Kant</c:v>
                </c:pt>
                <c:pt idx="36">
                  <c:v>Astro  Vishwajeet</c:v>
                </c:pt>
                <c:pt idx="37">
                  <c:v>Astro  Yashi</c:v>
                </c:pt>
                <c:pt idx="38">
                  <c:v>Astro  Yogendra</c:v>
                </c:pt>
                <c:pt idx="39">
                  <c:v>Astro Aabhishek</c:v>
                </c:pt>
                <c:pt idx="40">
                  <c:v>Astro Aditya</c:v>
                </c:pt>
                <c:pt idx="41">
                  <c:v>Astro Aditya Jhha</c:v>
                </c:pt>
                <c:pt idx="42">
                  <c:v>Astro Aishwarya</c:v>
                </c:pt>
                <c:pt idx="43">
                  <c:v>Astro Anil Shukla</c:v>
                </c:pt>
                <c:pt idx="44">
                  <c:v>Astro Ankita  C</c:v>
                </c:pt>
                <c:pt idx="45">
                  <c:v>astro chandan</c:v>
                </c:pt>
                <c:pt idx="46">
                  <c:v>Astro Deepti</c:v>
                </c:pt>
                <c:pt idx="47">
                  <c:v>Astro Divya</c:v>
                </c:pt>
                <c:pt idx="48">
                  <c:v>Astro Dr Balkrisna</c:v>
                </c:pt>
                <c:pt idx="49">
                  <c:v>Astro Dr Harish</c:v>
                </c:pt>
                <c:pt idx="50">
                  <c:v>Astro Dr Ravindra</c:v>
                </c:pt>
                <c:pt idx="51">
                  <c:v>Astro Himanshu</c:v>
                </c:pt>
                <c:pt idx="52">
                  <c:v>Astro Jha Guruji</c:v>
                </c:pt>
                <c:pt idx="53">
                  <c:v>Astro Krishaa</c:v>
                </c:pt>
                <c:pt idx="54">
                  <c:v>Astro Krishna</c:v>
                </c:pt>
                <c:pt idx="55">
                  <c:v>Astro Mahesh S</c:v>
                </c:pt>
                <c:pt idx="56">
                  <c:v>Astro Manish S</c:v>
                </c:pt>
                <c:pt idx="57">
                  <c:v>Astro Neetu</c:v>
                </c:pt>
                <c:pt idx="58">
                  <c:v>Astro Nisha</c:v>
                </c:pt>
                <c:pt idx="59">
                  <c:v>Astro Pulkit  S</c:v>
                </c:pt>
                <c:pt idx="60">
                  <c:v>Astro R J S</c:v>
                </c:pt>
                <c:pt idx="61">
                  <c:v>Astro Rajesh S</c:v>
                </c:pt>
                <c:pt idx="62">
                  <c:v>Astro Rajiv B</c:v>
                </c:pt>
                <c:pt idx="63">
                  <c:v>Astro Reema</c:v>
                </c:pt>
                <c:pt idx="64">
                  <c:v>Astro Rhea</c:v>
                </c:pt>
                <c:pt idx="65">
                  <c:v>Astro Rohan  S</c:v>
                </c:pt>
                <c:pt idx="66">
                  <c:v>Astro Savita S</c:v>
                </c:pt>
                <c:pt idx="67">
                  <c:v>Astro SavitriDevi</c:v>
                </c:pt>
                <c:pt idx="68">
                  <c:v>Astro Seema</c:v>
                </c:pt>
                <c:pt idx="69">
                  <c:v>Astro Shalini</c:v>
                </c:pt>
                <c:pt idx="70">
                  <c:v>Astro Smarti M</c:v>
                </c:pt>
                <c:pt idx="71">
                  <c:v>Astro Sonam S</c:v>
                </c:pt>
                <c:pt idx="72">
                  <c:v>Astro sree valli</c:v>
                </c:pt>
                <c:pt idx="73">
                  <c:v>Astro Sukhdip</c:v>
                </c:pt>
                <c:pt idx="74">
                  <c:v>Astro Swami G</c:v>
                </c:pt>
                <c:pt idx="75">
                  <c:v>Daljit Kaur</c:v>
                </c:pt>
                <c:pt idx="76">
                  <c:v>Dr Balkrisna</c:v>
                </c:pt>
                <c:pt idx="77">
                  <c:v>Dr.  Pratibha</c:v>
                </c:pt>
                <c:pt idx="78">
                  <c:v>Dr. Balkrisna</c:v>
                </c:pt>
                <c:pt idx="79">
                  <c:v>Dr. Harish</c:v>
                </c:pt>
                <c:pt idx="80">
                  <c:v>Dr. Shrey</c:v>
                </c:pt>
                <c:pt idx="81">
                  <c:v>Gopi  Vans</c:v>
                </c:pt>
                <c:pt idx="82">
                  <c:v>gurucool support</c:v>
                </c:pt>
                <c:pt idx="83">
                  <c:v>Himanshu  Pandey</c:v>
                </c:pt>
                <c:pt idx="84">
                  <c:v>Kaveshii  Chauhaan</c:v>
                </c:pt>
                <c:pt idx="85">
                  <c:v>Manorma Singh</c:v>
                </c:pt>
                <c:pt idx="86">
                  <c:v>RAKESH  KAUSHIK</c:v>
                </c:pt>
                <c:pt idx="87">
                  <c:v>Shalini Sharma</c:v>
                </c:pt>
                <c:pt idx="88">
                  <c:v>Super  Guru Ji</c:v>
                </c:pt>
                <c:pt idx="89">
                  <c:v>Swami Chandreshwaranand��G</c:v>
                </c:pt>
                <c:pt idx="90">
                  <c:v>Tarot  Aadhvik</c:v>
                </c:pt>
                <c:pt idx="91">
                  <c:v>Tarot  Ankita</c:v>
                </c:pt>
                <c:pt idx="92">
                  <c:v>Tarot  Anshu</c:v>
                </c:pt>
                <c:pt idx="93">
                  <c:v>Tarot  Ari</c:v>
                </c:pt>
                <c:pt idx="94">
                  <c:v>Tarot  Aritra C</c:v>
                </c:pt>
                <c:pt idx="95">
                  <c:v>Tarot  Barbiie</c:v>
                </c:pt>
                <c:pt idx="96">
                  <c:v>Tarot  Bibhuti</c:v>
                </c:pt>
                <c:pt idx="97">
                  <c:v>Tarot  Diva Poonam</c:v>
                </c:pt>
                <c:pt idx="98">
                  <c:v>Tarot  Gurpreet</c:v>
                </c:pt>
                <c:pt idx="99">
                  <c:v>Tarot  Ittishri</c:v>
                </c:pt>
                <c:pt idx="100">
                  <c:v>Tarot  Kaashvi</c:v>
                </c:pt>
                <c:pt idx="101">
                  <c:v>Tarot  Meera</c:v>
                </c:pt>
                <c:pt idx="102">
                  <c:v>Tarot  Muskaan</c:v>
                </c:pt>
                <c:pt idx="103">
                  <c:v>Tarot  Mystical</c:v>
                </c:pt>
                <c:pt idx="104">
                  <c:v>Tarot  Neha R</c:v>
                </c:pt>
                <c:pt idx="105">
                  <c:v>Tarot  Oormika</c:v>
                </c:pt>
                <c:pt idx="106">
                  <c:v>Tarot  preet</c:v>
                </c:pt>
                <c:pt idx="107">
                  <c:v>Tarot  Priya S</c:v>
                </c:pt>
                <c:pt idx="108">
                  <c:v>Tarot  Punam</c:v>
                </c:pt>
                <c:pt idx="109">
                  <c:v>Tarot  Rupanshi</c:v>
                </c:pt>
                <c:pt idx="110">
                  <c:v>Tarot  Rushali</c:v>
                </c:pt>
                <c:pt idx="111">
                  <c:v>Tarot  SampritaP</c:v>
                </c:pt>
                <c:pt idx="112">
                  <c:v>Tarot  Seema</c:v>
                </c:pt>
                <c:pt idx="113">
                  <c:v>Tarot  Shakti</c:v>
                </c:pt>
                <c:pt idx="114">
                  <c:v>Tarot  Shilpa P</c:v>
                </c:pt>
                <c:pt idx="115">
                  <c:v>Tarot  Sunita</c:v>
                </c:pt>
                <c:pt idx="116">
                  <c:v>Tarot  Supriya Suri</c:v>
                </c:pt>
                <c:pt idx="117">
                  <c:v>Tarot  Yashita</c:v>
                </c:pt>
                <c:pt idx="118">
                  <c:v>Tarot Akshay</c:v>
                </c:pt>
                <c:pt idx="119">
                  <c:v>Tarot Bee Riya</c:v>
                </c:pt>
                <c:pt idx="120">
                  <c:v>Tarot Chanchal</c:v>
                </c:pt>
                <c:pt idx="121">
                  <c:v>Tarot Chanchal singh</c:v>
                </c:pt>
                <c:pt idx="122">
                  <c:v>Tarot Daljit</c:v>
                </c:pt>
                <c:pt idx="123">
                  <c:v>Tarot Esha</c:v>
                </c:pt>
                <c:pt idx="124">
                  <c:v>Tarot Gargi</c:v>
                </c:pt>
                <c:pt idx="125">
                  <c:v>Tarot Gauri</c:v>
                </c:pt>
                <c:pt idx="126">
                  <c:v>Tarot Gurpreet Kaur</c:v>
                </c:pt>
                <c:pt idx="127">
                  <c:v>Tarot Harleen</c:v>
                </c:pt>
                <c:pt idx="128">
                  <c:v>Tarot Keshmin</c:v>
                </c:pt>
                <c:pt idx="129">
                  <c:v>Tarot Leena</c:v>
                </c:pt>
                <c:pt idx="130">
                  <c:v>Tarot Mamta D</c:v>
                </c:pt>
                <c:pt idx="131">
                  <c:v>Tarot Monika</c:v>
                </c:pt>
                <c:pt idx="132">
                  <c:v>Tarot Nipamani</c:v>
                </c:pt>
                <c:pt idx="133">
                  <c:v>Tarot Pooja</c:v>
                </c:pt>
                <c:pt idx="134">
                  <c:v>Tarot Priyal</c:v>
                </c:pt>
                <c:pt idx="135">
                  <c:v>Tarot Rachana</c:v>
                </c:pt>
                <c:pt idx="136">
                  <c:v>Tarot Raghavi</c:v>
                </c:pt>
                <c:pt idx="137">
                  <c:v>Tarot Rhea</c:v>
                </c:pt>
                <c:pt idx="138">
                  <c:v>Tarot Ria</c:v>
                </c:pt>
                <c:pt idx="139">
                  <c:v>Tarot Rittika</c:v>
                </c:pt>
                <c:pt idx="140">
                  <c:v>Tarot Riya</c:v>
                </c:pt>
                <c:pt idx="141">
                  <c:v>Tarot Rupika</c:v>
                </c:pt>
                <c:pt idx="142">
                  <c:v>Tarot Srishti</c:v>
                </c:pt>
                <c:pt idx="143">
                  <c:v>Tarot Surbi</c:v>
                </c:pt>
                <c:pt idx="144">
                  <c:v>Tarot Swati</c:v>
                </c:pt>
                <c:pt idx="145">
                  <c:v>Tarot Vedika</c:v>
                </c:pt>
                <c:pt idx="146">
                  <c:v>Tarrot Ria</c:v>
                </c:pt>
                <c:pt idx="147">
                  <c:v>Usha Siingh</c:v>
                </c:pt>
                <c:pt idx="148">
                  <c:v>Vandana Bhutani</c:v>
                </c:pt>
              </c:strCache>
            </c:strRef>
          </c:cat>
          <c:val>
            <c:numRef>
              <c:f>' Guru Pivot Table'!$C$22:$C$171</c:f>
              <c:numCache>
                <c:formatCode>0.00%</c:formatCode>
                <c:ptCount val="149"/>
                <c:pt idx="0">
                  <c:v>4.5678395546356436E-3</c:v>
                </c:pt>
                <c:pt idx="1">
                  <c:v>0</c:v>
                </c:pt>
                <c:pt idx="2">
                  <c:v>7.494111769324102E-4</c:v>
                </c:pt>
                <c:pt idx="3">
                  <c:v>0</c:v>
                </c:pt>
                <c:pt idx="4">
                  <c:v>3.9611733637855973E-3</c:v>
                </c:pt>
                <c:pt idx="5">
                  <c:v>2.7478409820855042E-3</c:v>
                </c:pt>
                <c:pt idx="6">
                  <c:v>0</c:v>
                </c:pt>
                <c:pt idx="7">
                  <c:v>3.8184283777032333E-3</c:v>
                </c:pt>
                <c:pt idx="8">
                  <c:v>7.4941117693241022E-3</c:v>
                </c:pt>
                <c:pt idx="9">
                  <c:v>1.070587395617729E-4</c:v>
                </c:pt>
                <c:pt idx="10">
                  <c:v>4.2823495824709159E-4</c:v>
                </c:pt>
                <c:pt idx="11">
                  <c:v>0</c:v>
                </c:pt>
                <c:pt idx="12">
                  <c:v>2.2054100349725218E-2</c:v>
                </c:pt>
                <c:pt idx="13">
                  <c:v>2.5979587466990223E-2</c:v>
                </c:pt>
                <c:pt idx="14">
                  <c:v>0</c:v>
                </c:pt>
                <c:pt idx="15">
                  <c:v>9.2784240953536505E-4</c:v>
                </c:pt>
                <c:pt idx="16">
                  <c:v>1.2490186282206838E-3</c:v>
                </c:pt>
                <c:pt idx="17">
                  <c:v>3.1403896938120048E-3</c:v>
                </c:pt>
                <c:pt idx="18">
                  <c:v>1.962743558632503E-3</c:v>
                </c:pt>
                <c:pt idx="19">
                  <c:v>5.3529369780886446E-4</c:v>
                </c:pt>
                <c:pt idx="20">
                  <c:v>4.3894083220326887E-3</c:v>
                </c:pt>
                <c:pt idx="21">
                  <c:v>1.4274498608236386E-4</c:v>
                </c:pt>
                <c:pt idx="22">
                  <c:v>4.318035828991507E-3</c:v>
                </c:pt>
                <c:pt idx="23">
                  <c:v>0</c:v>
                </c:pt>
                <c:pt idx="24">
                  <c:v>7.1372493041181931E-5</c:v>
                </c:pt>
                <c:pt idx="25">
                  <c:v>0</c:v>
                </c:pt>
                <c:pt idx="26">
                  <c:v>7.1372493041181931E-5</c:v>
                </c:pt>
                <c:pt idx="27">
                  <c:v>1.9234886874598529E-2</c:v>
                </c:pt>
                <c:pt idx="28">
                  <c:v>4.6320747983727074E-2</c:v>
                </c:pt>
                <c:pt idx="29">
                  <c:v>1.1241167653986153E-2</c:v>
                </c:pt>
                <c:pt idx="30">
                  <c:v>6.4235243737063733E-4</c:v>
                </c:pt>
                <c:pt idx="31">
                  <c:v>1.4274498608236386E-4</c:v>
                </c:pt>
                <c:pt idx="32">
                  <c:v>2.8905859681678681E-3</c:v>
                </c:pt>
                <c:pt idx="33">
                  <c:v>8.9215616301477406E-4</c:v>
                </c:pt>
                <c:pt idx="34">
                  <c:v>1.3168224966098065E-2</c:v>
                </c:pt>
                <c:pt idx="35">
                  <c:v>7.3156805367211473E-3</c:v>
                </c:pt>
                <c:pt idx="36">
                  <c:v>1.1205481407465563E-2</c:v>
                </c:pt>
                <c:pt idx="37">
                  <c:v>1.070587395617729E-4</c:v>
                </c:pt>
                <c:pt idx="38">
                  <c:v>2.515880379701663E-2</c:v>
                </c:pt>
                <c:pt idx="39">
                  <c:v>0</c:v>
                </c:pt>
                <c:pt idx="40">
                  <c:v>1.5701948469060024E-3</c:v>
                </c:pt>
                <c:pt idx="41">
                  <c:v>0</c:v>
                </c:pt>
                <c:pt idx="42">
                  <c:v>0</c:v>
                </c:pt>
                <c:pt idx="43">
                  <c:v>1.1776461351795018E-3</c:v>
                </c:pt>
                <c:pt idx="44">
                  <c:v>3.9254871172650059E-4</c:v>
                </c:pt>
                <c:pt idx="45">
                  <c:v>8.2792091927771042E-3</c:v>
                </c:pt>
                <c:pt idx="46">
                  <c:v>0</c:v>
                </c:pt>
                <c:pt idx="47">
                  <c:v>2.8013703518663908E-2</c:v>
                </c:pt>
                <c:pt idx="48">
                  <c:v>3.6399971451002784E-3</c:v>
                </c:pt>
                <c:pt idx="49">
                  <c:v>4.9960745128827346E-4</c:v>
                </c:pt>
                <c:pt idx="50">
                  <c:v>1.8199985725501393E-2</c:v>
                </c:pt>
                <c:pt idx="51">
                  <c:v>1.3560773677824566E-3</c:v>
                </c:pt>
                <c:pt idx="52">
                  <c:v>0</c:v>
                </c:pt>
                <c:pt idx="53">
                  <c:v>5.2316037399186353E-2</c:v>
                </c:pt>
                <c:pt idx="54">
                  <c:v>5.0674470059239168E-3</c:v>
                </c:pt>
                <c:pt idx="55">
                  <c:v>1.7843123260295481E-3</c:v>
                </c:pt>
                <c:pt idx="56">
                  <c:v>1.4631361073442295E-3</c:v>
                </c:pt>
                <c:pt idx="57">
                  <c:v>2.9976447077296408E-3</c:v>
                </c:pt>
                <c:pt idx="58">
                  <c:v>0</c:v>
                </c:pt>
                <c:pt idx="59">
                  <c:v>0</c:v>
                </c:pt>
                <c:pt idx="60">
                  <c:v>5.6027407037327814E-3</c:v>
                </c:pt>
                <c:pt idx="61">
                  <c:v>1.9520376846763256E-2</c:v>
                </c:pt>
                <c:pt idx="62">
                  <c:v>2.783527228606095E-3</c:v>
                </c:pt>
                <c:pt idx="63">
                  <c:v>3.5686246520590966E-4</c:v>
                </c:pt>
                <c:pt idx="64">
                  <c:v>3.5686246520590966E-5</c:v>
                </c:pt>
                <c:pt idx="65">
                  <c:v>3.5686246520590966E-5</c:v>
                </c:pt>
                <c:pt idx="66">
                  <c:v>3.5686246520590966E-5</c:v>
                </c:pt>
                <c:pt idx="67">
                  <c:v>2.3196060238384127E-3</c:v>
                </c:pt>
                <c:pt idx="68">
                  <c:v>1.477410605952466E-2</c:v>
                </c:pt>
                <c:pt idx="69">
                  <c:v>9.3141103418742412E-3</c:v>
                </c:pt>
                <c:pt idx="70">
                  <c:v>5.3529369780886446E-4</c:v>
                </c:pt>
                <c:pt idx="71">
                  <c:v>1.9234886874598529E-2</c:v>
                </c:pt>
                <c:pt idx="72">
                  <c:v>1.9984298051530939E-3</c:v>
                </c:pt>
                <c:pt idx="73">
                  <c:v>1.1776461351795018E-3</c:v>
                </c:pt>
                <c:pt idx="74">
                  <c:v>2.1411747912354579E-4</c:v>
                </c:pt>
                <c:pt idx="75">
                  <c:v>3.6399971451002784E-3</c:v>
                </c:pt>
                <c:pt idx="76">
                  <c:v>1.3489401184783385E-2</c:v>
                </c:pt>
                <c:pt idx="77">
                  <c:v>0</c:v>
                </c:pt>
                <c:pt idx="78">
                  <c:v>1.3560773677824566E-3</c:v>
                </c:pt>
                <c:pt idx="79">
                  <c:v>1.0456070230533153E-2</c:v>
                </c:pt>
                <c:pt idx="80">
                  <c:v>0</c:v>
                </c:pt>
                <c:pt idx="81">
                  <c:v>3.5686246520590966E-5</c:v>
                </c:pt>
                <c:pt idx="82">
                  <c:v>1.070587395617729E-4</c:v>
                </c:pt>
                <c:pt idx="83">
                  <c:v>9.2784240953536505E-4</c:v>
                </c:pt>
                <c:pt idx="84">
                  <c:v>9.2784240953536505E-4</c:v>
                </c:pt>
                <c:pt idx="85">
                  <c:v>2.1768610377560487E-3</c:v>
                </c:pt>
                <c:pt idx="86">
                  <c:v>1.4274498608236386E-4</c:v>
                </c:pt>
                <c:pt idx="87">
                  <c:v>0</c:v>
                </c:pt>
                <c:pt idx="88">
                  <c:v>5.1388194989650986E-3</c:v>
                </c:pt>
                <c:pt idx="89">
                  <c:v>1.7843123260295483E-4</c:v>
                </c:pt>
                <c:pt idx="90">
                  <c:v>1.074156020269788E-2</c:v>
                </c:pt>
                <c:pt idx="91">
                  <c:v>1.070587395617729E-4</c:v>
                </c:pt>
                <c:pt idx="92">
                  <c:v>0</c:v>
                </c:pt>
                <c:pt idx="93">
                  <c:v>6.5662693597887374E-3</c:v>
                </c:pt>
                <c:pt idx="94">
                  <c:v>6.2807793876240095E-3</c:v>
                </c:pt>
                <c:pt idx="95">
                  <c:v>0</c:v>
                </c:pt>
                <c:pt idx="96">
                  <c:v>0</c:v>
                </c:pt>
                <c:pt idx="97">
                  <c:v>2.3909785168795944E-3</c:v>
                </c:pt>
                <c:pt idx="98">
                  <c:v>2.4980372564413676E-2</c:v>
                </c:pt>
                <c:pt idx="99">
                  <c:v>1.0955677681821426E-2</c:v>
                </c:pt>
                <c:pt idx="100">
                  <c:v>7.6368567554064666E-3</c:v>
                </c:pt>
                <c:pt idx="101">
                  <c:v>8.2078366997359218E-4</c:v>
                </c:pt>
                <c:pt idx="102">
                  <c:v>6.6733280993505105E-3</c:v>
                </c:pt>
                <c:pt idx="103">
                  <c:v>7.1372493041181931E-5</c:v>
                </c:pt>
                <c:pt idx="104">
                  <c:v>2.7478409820855042E-3</c:v>
                </c:pt>
                <c:pt idx="105">
                  <c:v>1.4274498608236386E-4</c:v>
                </c:pt>
                <c:pt idx="106">
                  <c:v>1.1419598886589109E-3</c:v>
                </c:pt>
                <c:pt idx="107">
                  <c:v>1.3917636143030475E-3</c:v>
                </c:pt>
                <c:pt idx="108">
                  <c:v>1.0277638997930197E-2</c:v>
                </c:pt>
                <c:pt idx="109">
                  <c:v>0</c:v>
                </c:pt>
                <c:pt idx="110">
                  <c:v>0</c:v>
                </c:pt>
                <c:pt idx="111">
                  <c:v>0</c:v>
                </c:pt>
                <c:pt idx="112">
                  <c:v>1.2668617514809792E-2</c:v>
                </c:pt>
                <c:pt idx="113">
                  <c:v>3.5686246520590962E-3</c:v>
                </c:pt>
                <c:pt idx="114">
                  <c:v>6.4235243737063733E-4</c:v>
                </c:pt>
                <c:pt idx="115">
                  <c:v>4.9960745128827346E-4</c:v>
                </c:pt>
                <c:pt idx="116">
                  <c:v>2.7121547355649133E-3</c:v>
                </c:pt>
                <c:pt idx="117">
                  <c:v>1.5701948469060024E-3</c:v>
                </c:pt>
                <c:pt idx="118">
                  <c:v>5.7097994432945545E-4</c:v>
                </c:pt>
                <c:pt idx="119">
                  <c:v>1.6522732139033616E-2</c:v>
                </c:pt>
                <c:pt idx="120">
                  <c:v>0</c:v>
                </c:pt>
                <c:pt idx="121">
                  <c:v>0</c:v>
                </c:pt>
                <c:pt idx="122">
                  <c:v>2.3196060238384127E-3</c:v>
                </c:pt>
                <c:pt idx="123">
                  <c:v>2.1411747912354579E-4</c:v>
                </c:pt>
                <c:pt idx="124">
                  <c:v>1.2490186282206838E-3</c:v>
                </c:pt>
                <c:pt idx="125">
                  <c:v>8.3505816858182851E-3</c:v>
                </c:pt>
                <c:pt idx="126">
                  <c:v>1.0277638997930197E-2</c:v>
                </c:pt>
                <c:pt idx="127">
                  <c:v>1.4274498608236386E-4</c:v>
                </c:pt>
                <c:pt idx="128">
                  <c:v>2.2125472842766396E-3</c:v>
                </c:pt>
                <c:pt idx="129">
                  <c:v>7.5654842623652848E-3</c:v>
                </c:pt>
                <c:pt idx="130">
                  <c:v>8.2078366997359216E-3</c:v>
                </c:pt>
                <c:pt idx="131">
                  <c:v>0</c:v>
                </c:pt>
                <c:pt idx="132">
                  <c:v>1.3917636143030475E-3</c:v>
                </c:pt>
                <c:pt idx="133">
                  <c:v>7.1372493041181931E-4</c:v>
                </c:pt>
                <c:pt idx="134">
                  <c:v>2.8548997216472772E-4</c:v>
                </c:pt>
                <c:pt idx="135">
                  <c:v>7.3870530297623299E-3</c:v>
                </c:pt>
                <c:pt idx="136">
                  <c:v>2.0341160516736852E-3</c:v>
                </c:pt>
                <c:pt idx="137">
                  <c:v>2.926272214688459E-3</c:v>
                </c:pt>
                <c:pt idx="138">
                  <c:v>1.6415673399471844E-3</c:v>
                </c:pt>
                <c:pt idx="139">
                  <c:v>3.5686246520590966E-5</c:v>
                </c:pt>
                <c:pt idx="140">
                  <c:v>8.2078366997359218E-4</c:v>
                </c:pt>
                <c:pt idx="141">
                  <c:v>1.2204696310042109E-2</c:v>
                </c:pt>
                <c:pt idx="142">
                  <c:v>1.5701948469060024E-3</c:v>
                </c:pt>
                <c:pt idx="143">
                  <c:v>3.5686246520590966E-5</c:v>
                </c:pt>
                <c:pt idx="144">
                  <c:v>3.0333309542502321E-3</c:v>
                </c:pt>
                <c:pt idx="145">
                  <c:v>1.0848618942259653E-2</c:v>
                </c:pt>
                <c:pt idx="146">
                  <c:v>1.4274498608236386E-4</c:v>
                </c:pt>
                <c:pt idx="147">
                  <c:v>3.7113696381414602E-3</c:v>
                </c:pt>
                <c:pt idx="148">
                  <c:v>5.0674470059239168E-3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69F-4AD7-95B2-60995CB1054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60880896"/>
        <c:axId val="660900096"/>
      </c:barChart>
      <c:catAx>
        <c:axId val="660880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0900096"/>
        <c:crosses val="autoZero"/>
        <c:auto val="1"/>
        <c:lblAlgn val="ctr"/>
        <c:lblOffset val="100"/>
        <c:noMultiLvlLbl val="0"/>
      </c:catAx>
      <c:valAx>
        <c:axId val="6609000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60880896"/>
        <c:crosses val="autoZero"/>
        <c:crossBetween val="between"/>
      </c:valAx>
      <c:sp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61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ln>
          <a:noFill/>
        </a:ln>
        <a:effectLst/>
      </c:spPr>
    </c:plotArea>
    <c:legend>
      <c:legendPos val="r"/>
      <c:layout>
        <c:manualLayout>
          <c:xMode val="edge"/>
          <c:yMode val="edge"/>
          <c:x val="0.44083223972003488"/>
          <c:y val="1.4122557596967003E-2"/>
          <c:w val="8.3368351253513037E-2"/>
          <c:h val="0.13842155147273258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0">
          <a:schemeClr val="accent1">
            <a:lumMod val="5000"/>
            <a:lumOff val="95000"/>
          </a:schemeClr>
        </a:gs>
        <a:gs pos="74000">
          <a:schemeClr val="accent1">
            <a:lumMod val="45000"/>
            <a:lumOff val="55000"/>
          </a:schemeClr>
        </a:gs>
        <a:gs pos="61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 as new.xlsx]MTD &amp; YTD Pivot Table !PivotTable11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chat status  </a:t>
            </a:r>
          </a:p>
        </c:rich>
      </c:tx>
      <c:layout>
        <c:manualLayout>
          <c:xMode val="edge"/>
          <c:yMode val="edge"/>
          <c:x val="0.36041666666666666"/>
          <c:y val="8.943089430894309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'MTD &amp; YTD Pivot Table '!$G$173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'MTD &amp; YTD Pivot Table '!$F$174:$F$179</c:f>
              <c:strCache>
                <c:ptCount val="5"/>
                <c:pt idx="0">
                  <c:v>completed</c:v>
                </c:pt>
                <c:pt idx="1">
                  <c:v>failed</c:v>
                </c:pt>
                <c:pt idx="2">
                  <c:v>incomplete</c:v>
                </c:pt>
                <c:pt idx="3">
                  <c:v>pending</c:v>
                </c:pt>
                <c:pt idx="4">
                  <c:v>started</c:v>
                </c:pt>
              </c:strCache>
            </c:strRef>
          </c:cat>
          <c:val>
            <c:numRef>
              <c:f>'MTD &amp; YTD Pivot Table '!$G$174:$G$179</c:f>
              <c:numCache>
                <c:formatCode>0.00%</c:formatCode>
                <c:ptCount val="5"/>
                <c:pt idx="0">
                  <c:v>0.28362797847809379</c:v>
                </c:pt>
                <c:pt idx="1">
                  <c:v>0.37181655137074043</c:v>
                </c:pt>
                <c:pt idx="2">
                  <c:v>0.34030233153984113</c:v>
                </c:pt>
                <c:pt idx="3">
                  <c:v>2.4596464258262877E-3</c:v>
                </c:pt>
                <c:pt idx="4">
                  <c:v>1.7934921854983346E-3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357F-4E2D-B163-2D3AAEEC911B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35928000"/>
        <c:axId val="135939520"/>
      </c:barChart>
      <c:catAx>
        <c:axId val="13592800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939520"/>
        <c:crosses val="autoZero"/>
        <c:auto val="1"/>
        <c:lblAlgn val="ctr"/>
        <c:lblOffset val="100"/>
        <c:noMultiLvlLbl val="0"/>
      </c:catAx>
      <c:valAx>
        <c:axId val="135939520"/>
        <c:scaling>
          <c:orientation val="minMax"/>
        </c:scaling>
        <c:delete val="1"/>
        <c:axPos val="b"/>
        <c:numFmt formatCode="0.00%" sourceLinked="1"/>
        <c:majorTickMark val="out"/>
        <c:minorTickMark val="none"/>
        <c:tickLblPos val="nextTo"/>
        <c:crossAx val="135928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 as new.xlsx]MTD &amp; YTD Pivot Table !PivotTable9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Call</a:t>
            </a:r>
            <a:r>
              <a:rPr lang="en-US" baseline="0" dirty="0"/>
              <a:t> Status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'MTD &amp; YTD Pivot Table '!$G$164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'MTD &amp; YTD Pivot Table '!$F$165:$F$170</c:f>
              <c:strCache>
                <c:ptCount val="5"/>
                <c:pt idx="0">
                  <c:v>busy</c:v>
                </c:pt>
                <c:pt idx="1">
                  <c:v>completed</c:v>
                </c:pt>
                <c:pt idx="2">
                  <c:v>failed</c:v>
                </c:pt>
                <c:pt idx="3">
                  <c:v>incomplete</c:v>
                </c:pt>
                <c:pt idx="4">
                  <c:v>no-answer</c:v>
                </c:pt>
              </c:strCache>
            </c:strRef>
          </c:cat>
          <c:val>
            <c:numRef>
              <c:f>'MTD &amp; YTD Pivot Table '!$G$165:$G$170</c:f>
              <c:numCache>
                <c:formatCode>0.00%</c:formatCode>
                <c:ptCount val="5"/>
                <c:pt idx="0">
                  <c:v>0.1486945322561761</c:v>
                </c:pt>
                <c:pt idx="1">
                  <c:v>0.40428521250439059</c:v>
                </c:pt>
                <c:pt idx="2">
                  <c:v>0.14213792295984076</c:v>
                </c:pt>
                <c:pt idx="3">
                  <c:v>0.10244702025523943</c:v>
                </c:pt>
                <c:pt idx="4">
                  <c:v>0.20243531202435311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85E-43A9-9AB7-A0D4631169A9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182"/>
        <c:axId val="135946240"/>
        <c:axId val="135939040"/>
      </c:barChart>
      <c:catAx>
        <c:axId val="135946240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5939040"/>
        <c:crosses val="autoZero"/>
        <c:auto val="1"/>
        <c:lblAlgn val="ctr"/>
        <c:lblOffset val="100"/>
        <c:noMultiLvlLbl val="0"/>
      </c:catAx>
      <c:valAx>
        <c:axId val="135939040"/>
        <c:scaling>
          <c:orientation val="minMax"/>
        </c:scaling>
        <c:delete val="1"/>
        <c:axPos val="b"/>
        <c:numFmt formatCode="0.00%" sourceLinked="1"/>
        <c:majorTickMark val="out"/>
        <c:minorTickMark val="none"/>
        <c:tickLblPos val="nextTo"/>
        <c:crossAx val="135946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14000">
          <a:schemeClr val="accent1">
            <a:lumMod val="5000"/>
            <a:lumOff val="95000"/>
          </a:schemeClr>
        </a:gs>
        <a:gs pos="79000">
          <a:schemeClr val="accent1">
            <a:lumMod val="45000"/>
            <a:lumOff val="55000"/>
          </a:schemeClr>
        </a:gs>
        <a:gs pos="67000">
          <a:schemeClr val="accent1">
            <a:lumMod val="45000"/>
            <a:lumOff val="55000"/>
          </a:schemeClr>
        </a:gs>
        <a:gs pos="100000">
          <a:schemeClr val="accent1">
            <a:lumMod val="30000"/>
            <a:lumOff val="70000"/>
          </a:schemeClr>
        </a:gs>
      </a:gsLst>
      <a:lin ang="5400000" scaled="1"/>
    </a:gradFill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[AstroSage_analysis(Manas).xlsx]MTD &amp; YTD Pivot Table !PivotTable9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Total Connected Percentage(chat &amp; Call)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0.12015310586176725"/>
          <c:y val="2.3263986965027357E-2"/>
          <c:w val="0.86595800524934385"/>
          <c:h val="0.824328521434820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'MTD &amp; YTD Pivot Table '!$P$32</c:f>
              <c:strCache>
                <c:ptCount val="1"/>
                <c:pt idx="0">
                  <c:v>Total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tint val="98000"/>
                    <a:lumMod val="114000"/>
                  </a:schemeClr>
                </a:gs>
                <a:gs pos="100000">
                  <a:schemeClr val="accent1">
                    <a:shade val="90000"/>
                    <a:lumMod val="84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strRef>
              <c:f>'MTD &amp; YTD Pivot Table '!$O$33:$O$164</c:f>
              <c:strCache>
                <c:ptCount val="131"/>
                <c:pt idx="0">
                  <c:v>8</c:v>
                </c:pt>
                <c:pt idx="1">
                  <c:v>11</c:v>
                </c:pt>
                <c:pt idx="2">
                  <c:v>12</c:v>
                </c:pt>
                <c:pt idx="3">
                  <c:v>13</c:v>
                </c:pt>
                <c:pt idx="4">
                  <c:v>14</c:v>
                </c:pt>
                <c:pt idx="5">
                  <c:v>16</c:v>
                </c:pt>
                <c:pt idx="6">
                  <c:v>18</c:v>
                </c:pt>
                <c:pt idx="7">
                  <c:v>19</c:v>
                </c:pt>
                <c:pt idx="8">
                  <c:v>22</c:v>
                </c:pt>
                <c:pt idx="9">
                  <c:v>26</c:v>
                </c:pt>
                <c:pt idx="10">
                  <c:v>27</c:v>
                </c:pt>
                <c:pt idx="11">
                  <c:v>28</c:v>
                </c:pt>
                <c:pt idx="12">
                  <c:v>29</c:v>
                </c:pt>
                <c:pt idx="13">
                  <c:v>30</c:v>
                </c:pt>
                <c:pt idx="14">
                  <c:v>44</c:v>
                </c:pt>
                <c:pt idx="15">
                  <c:v>49</c:v>
                </c:pt>
                <c:pt idx="16">
                  <c:v>60</c:v>
                </c:pt>
                <c:pt idx="17">
                  <c:v>64</c:v>
                </c:pt>
                <c:pt idx="18">
                  <c:v>72</c:v>
                </c:pt>
                <c:pt idx="19">
                  <c:v>74</c:v>
                </c:pt>
                <c:pt idx="20">
                  <c:v>75</c:v>
                </c:pt>
                <c:pt idx="21">
                  <c:v>76</c:v>
                </c:pt>
                <c:pt idx="22">
                  <c:v>77</c:v>
                </c:pt>
                <c:pt idx="23">
                  <c:v>78</c:v>
                </c:pt>
                <c:pt idx="24">
                  <c:v>80</c:v>
                </c:pt>
                <c:pt idx="25">
                  <c:v>82</c:v>
                </c:pt>
                <c:pt idx="26">
                  <c:v>83</c:v>
                </c:pt>
                <c:pt idx="27">
                  <c:v>85</c:v>
                </c:pt>
                <c:pt idx="28">
                  <c:v>87</c:v>
                </c:pt>
                <c:pt idx="29">
                  <c:v>91</c:v>
                </c:pt>
                <c:pt idx="30">
                  <c:v>92</c:v>
                </c:pt>
                <c:pt idx="31">
                  <c:v>95</c:v>
                </c:pt>
                <c:pt idx="32">
                  <c:v>96</c:v>
                </c:pt>
                <c:pt idx="33">
                  <c:v>97</c:v>
                </c:pt>
                <c:pt idx="34">
                  <c:v>98</c:v>
                </c:pt>
                <c:pt idx="35">
                  <c:v>99</c:v>
                </c:pt>
                <c:pt idx="36">
                  <c:v>100</c:v>
                </c:pt>
                <c:pt idx="37">
                  <c:v>101</c:v>
                </c:pt>
                <c:pt idx="38">
                  <c:v>109</c:v>
                </c:pt>
                <c:pt idx="39">
                  <c:v>110</c:v>
                </c:pt>
                <c:pt idx="40">
                  <c:v>111</c:v>
                </c:pt>
                <c:pt idx="41">
                  <c:v>112</c:v>
                </c:pt>
                <c:pt idx="42">
                  <c:v>115</c:v>
                </c:pt>
                <c:pt idx="43">
                  <c:v>117</c:v>
                </c:pt>
                <c:pt idx="44">
                  <c:v>121</c:v>
                </c:pt>
                <c:pt idx="45">
                  <c:v>132</c:v>
                </c:pt>
                <c:pt idx="46">
                  <c:v>174</c:v>
                </c:pt>
                <c:pt idx="47">
                  <c:v>176</c:v>
                </c:pt>
                <c:pt idx="48">
                  <c:v>177</c:v>
                </c:pt>
                <c:pt idx="49">
                  <c:v>178</c:v>
                </c:pt>
                <c:pt idx="50">
                  <c:v>179</c:v>
                </c:pt>
                <c:pt idx="51">
                  <c:v>180</c:v>
                </c:pt>
                <c:pt idx="52">
                  <c:v>181</c:v>
                </c:pt>
                <c:pt idx="53">
                  <c:v>183</c:v>
                </c:pt>
                <c:pt idx="54">
                  <c:v>187</c:v>
                </c:pt>
                <c:pt idx="55">
                  <c:v>195</c:v>
                </c:pt>
                <c:pt idx="56">
                  <c:v>196</c:v>
                </c:pt>
                <c:pt idx="57">
                  <c:v>201</c:v>
                </c:pt>
                <c:pt idx="58">
                  <c:v>214</c:v>
                </c:pt>
                <c:pt idx="59">
                  <c:v>218</c:v>
                </c:pt>
                <c:pt idx="60">
                  <c:v>219</c:v>
                </c:pt>
                <c:pt idx="61">
                  <c:v>220</c:v>
                </c:pt>
                <c:pt idx="62">
                  <c:v>227</c:v>
                </c:pt>
                <c:pt idx="63">
                  <c:v>230</c:v>
                </c:pt>
                <c:pt idx="64">
                  <c:v>231</c:v>
                </c:pt>
                <c:pt idx="65">
                  <c:v>233</c:v>
                </c:pt>
                <c:pt idx="66">
                  <c:v>234</c:v>
                </c:pt>
                <c:pt idx="67">
                  <c:v>235</c:v>
                </c:pt>
                <c:pt idx="68">
                  <c:v>236</c:v>
                </c:pt>
                <c:pt idx="69">
                  <c:v>238</c:v>
                </c:pt>
                <c:pt idx="70">
                  <c:v>239</c:v>
                </c:pt>
                <c:pt idx="71">
                  <c:v>241</c:v>
                </c:pt>
                <c:pt idx="72">
                  <c:v>244</c:v>
                </c:pt>
                <c:pt idx="73">
                  <c:v>245</c:v>
                </c:pt>
                <c:pt idx="74">
                  <c:v>246</c:v>
                </c:pt>
                <c:pt idx="75">
                  <c:v>247</c:v>
                </c:pt>
                <c:pt idx="76">
                  <c:v>248</c:v>
                </c:pt>
                <c:pt idx="77">
                  <c:v>250</c:v>
                </c:pt>
                <c:pt idx="78">
                  <c:v>252</c:v>
                </c:pt>
                <c:pt idx="79">
                  <c:v>253</c:v>
                </c:pt>
                <c:pt idx="80">
                  <c:v>255</c:v>
                </c:pt>
                <c:pt idx="81">
                  <c:v>256</c:v>
                </c:pt>
                <c:pt idx="82">
                  <c:v>257</c:v>
                </c:pt>
                <c:pt idx="83">
                  <c:v>258</c:v>
                </c:pt>
                <c:pt idx="84">
                  <c:v>260</c:v>
                </c:pt>
                <c:pt idx="85">
                  <c:v>261</c:v>
                </c:pt>
                <c:pt idx="86">
                  <c:v>270</c:v>
                </c:pt>
                <c:pt idx="87">
                  <c:v>271</c:v>
                </c:pt>
                <c:pt idx="88">
                  <c:v>272</c:v>
                </c:pt>
                <c:pt idx="89">
                  <c:v>273</c:v>
                </c:pt>
                <c:pt idx="90">
                  <c:v>274</c:v>
                </c:pt>
                <c:pt idx="91">
                  <c:v>276</c:v>
                </c:pt>
                <c:pt idx="92">
                  <c:v>277</c:v>
                </c:pt>
                <c:pt idx="93">
                  <c:v>278</c:v>
                </c:pt>
                <c:pt idx="94">
                  <c:v>279</c:v>
                </c:pt>
                <c:pt idx="95">
                  <c:v>280</c:v>
                </c:pt>
                <c:pt idx="96">
                  <c:v>281</c:v>
                </c:pt>
                <c:pt idx="97">
                  <c:v>282</c:v>
                </c:pt>
                <c:pt idx="98">
                  <c:v>284</c:v>
                </c:pt>
                <c:pt idx="99">
                  <c:v>285</c:v>
                </c:pt>
                <c:pt idx="100">
                  <c:v>286</c:v>
                </c:pt>
                <c:pt idx="101">
                  <c:v>287</c:v>
                </c:pt>
                <c:pt idx="102">
                  <c:v>288</c:v>
                </c:pt>
                <c:pt idx="103">
                  <c:v>289</c:v>
                </c:pt>
                <c:pt idx="104">
                  <c:v>290</c:v>
                </c:pt>
                <c:pt idx="105">
                  <c:v>291</c:v>
                </c:pt>
                <c:pt idx="106">
                  <c:v>292</c:v>
                </c:pt>
                <c:pt idx="107">
                  <c:v>293</c:v>
                </c:pt>
                <c:pt idx="108">
                  <c:v>294</c:v>
                </c:pt>
                <c:pt idx="109">
                  <c:v>295</c:v>
                </c:pt>
                <c:pt idx="110">
                  <c:v>296</c:v>
                </c:pt>
                <c:pt idx="111">
                  <c:v>298</c:v>
                </c:pt>
                <c:pt idx="112">
                  <c:v>301</c:v>
                </c:pt>
                <c:pt idx="113">
                  <c:v>302</c:v>
                </c:pt>
                <c:pt idx="114">
                  <c:v>304</c:v>
                </c:pt>
                <c:pt idx="115">
                  <c:v>305</c:v>
                </c:pt>
                <c:pt idx="116">
                  <c:v>307</c:v>
                </c:pt>
                <c:pt idx="117">
                  <c:v>309</c:v>
                </c:pt>
                <c:pt idx="118">
                  <c:v>310</c:v>
                </c:pt>
                <c:pt idx="119">
                  <c:v>311</c:v>
                </c:pt>
                <c:pt idx="120">
                  <c:v>312</c:v>
                </c:pt>
                <c:pt idx="121">
                  <c:v>313</c:v>
                </c:pt>
                <c:pt idx="122">
                  <c:v>314</c:v>
                </c:pt>
                <c:pt idx="123">
                  <c:v>315</c:v>
                </c:pt>
                <c:pt idx="124">
                  <c:v>316</c:v>
                </c:pt>
                <c:pt idx="125">
                  <c:v>317</c:v>
                </c:pt>
                <c:pt idx="126">
                  <c:v>318</c:v>
                </c:pt>
                <c:pt idx="127">
                  <c:v>319</c:v>
                </c:pt>
                <c:pt idx="128">
                  <c:v>323</c:v>
                </c:pt>
                <c:pt idx="129">
                  <c:v>324</c:v>
                </c:pt>
                <c:pt idx="130">
                  <c:v>325</c:v>
                </c:pt>
              </c:strCache>
            </c:strRef>
          </c:cat>
          <c:val>
            <c:numRef>
              <c:f>'MTD &amp; YTD Pivot Table '!$P$33:$P$164</c:f>
              <c:numCache>
                <c:formatCode>0%</c:formatCode>
                <c:ptCount val="131"/>
                <c:pt idx="0">
                  <c:v>7.9787234042553196E-2</c:v>
                </c:pt>
                <c:pt idx="1">
                  <c:v>0.22592592592592592</c:v>
                </c:pt>
                <c:pt idx="2">
                  <c:v>0</c:v>
                </c:pt>
                <c:pt idx="3">
                  <c:v>0.94387755102040827</c:v>
                </c:pt>
                <c:pt idx="4">
                  <c:v>9.8515519568151147E-2</c:v>
                </c:pt>
                <c:pt idx="5">
                  <c:v>7.407407407407407E-2</c:v>
                </c:pt>
                <c:pt idx="6">
                  <c:v>0.6</c:v>
                </c:pt>
                <c:pt idx="7">
                  <c:v>0.57891038180105769</c:v>
                </c:pt>
                <c:pt idx="8">
                  <c:v>0.47058823529411764</c:v>
                </c:pt>
                <c:pt idx="9">
                  <c:v>0.2153846153846154</c:v>
                </c:pt>
                <c:pt idx="10">
                  <c:v>0.34615384615384615</c:v>
                </c:pt>
                <c:pt idx="11">
                  <c:v>1.6393442622950821E-2</c:v>
                </c:pt>
                <c:pt idx="12">
                  <c:v>0.46611570247933887</c:v>
                </c:pt>
                <c:pt idx="13">
                  <c:v>0.43274853801169588</c:v>
                </c:pt>
                <c:pt idx="14">
                  <c:v>0.33333333333333331</c:v>
                </c:pt>
                <c:pt idx="15">
                  <c:v>0.47499999999999998</c:v>
                </c:pt>
                <c:pt idx="16">
                  <c:v>0.28125</c:v>
                </c:pt>
                <c:pt idx="17">
                  <c:v>0.27272727272727271</c:v>
                </c:pt>
                <c:pt idx="18">
                  <c:v>0</c:v>
                </c:pt>
                <c:pt idx="19">
                  <c:v>0</c:v>
                </c:pt>
                <c:pt idx="20">
                  <c:v>0.39705882352941174</c:v>
                </c:pt>
                <c:pt idx="21">
                  <c:v>0.6</c:v>
                </c:pt>
                <c:pt idx="22">
                  <c:v>1.2552301255230125E-2</c:v>
                </c:pt>
                <c:pt idx="23">
                  <c:v>0.51546391752577314</c:v>
                </c:pt>
                <c:pt idx="24">
                  <c:v>0.5</c:v>
                </c:pt>
                <c:pt idx="25">
                  <c:v>0.55932203389830504</c:v>
                </c:pt>
                <c:pt idx="26">
                  <c:v>0.62419562419562424</c:v>
                </c:pt>
                <c:pt idx="27">
                  <c:v>0.47074468085106386</c:v>
                </c:pt>
                <c:pt idx="28">
                  <c:v>0.51851851851851849</c:v>
                </c:pt>
                <c:pt idx="29">
                  <c:v>0.24731182795698925</c:v>
                </c:pt>
                <c:pt idx="30">
                  <c:v>0.26027397260273971</c:v>
                </c:pt>
                <c:pt idx="31">
                  <c:v>0.27891156462584998</c:v>
                </c:pt>
                <c:pt idx="32">
                  <c:v>0.61032863849765262</c:v>
                </c:pt>
                <c:pt idx="33">
                  <c:v>0.13333333333333333</c:v>
                </c:pt>
                <c:pt idx="34">
                  <c:v>0.18413793103448275</c:v>
                </c:pt>
                <c:pt idx="35">
                  <c:v>0.47697368421052633</c:v>
                </c:pt>
                <c:pt idx="36">
                  <c:v>0.21975308641975308</c:v>
                </c:pt>
                <c:pt idx="37">
                  <c:v>0.95871899648389247</c:v>
                </c:pt>
                <c:pt idx="38">
                  <c:v>0.29166666666666669</c:v>
                </c:pt>
                <c:pt idx="39">
                  <c:v>0.43801652892561982</c:v>
                </c:pt>
                <c:pt idx="40">
                  <c:v>0.46934140802422403</c:v>
                </c:pt>
                <c:pt idx="41">
                  <c:v>0.86486486486486491</c:v>
                </c:pt>
                <c:pt idx="42">
                  <c:v>0.33333333333333331</c:v>
                </c:pt>
                <c:pt idx="43">
                  <c:v>0.49146757679180886</c:v>
                </c:pt>
                <c:pt idx="44">
                  <c:v>0.39534883720930231</c:v>
                </c:pt>
                <c:pt idx="45">
                  <c:v>0.40625</c:v>
                </c:pt>
                <c:pt idx="46">
                  <c:v>0.63520408163265307</c:v>
                </c:pt>
                <c:pt idx="47">
                  <c:v>0.17241379310344829</c:v>
                </c:pt>
                <c:pt idx="48">
                  <c:v>0.10294117647058823</c:v>
                </c:pt>
                <c:pt idx="49">
                  <c:v>0.45391156462584997</c:v>
                </c:pt>
                <c:pt idx="50">
                  <c:v>0.6</c:v>
                </c:pt>
                <c:pt idx="51">
                  <c:v>0.33333333333333331</c:v>
                </c:pt>
                <c:pt idx="52">
                  <c:v>0.35504885993485341</c:v>
                </c:pt>
                <c:pt idx="53">
                  <c:v>0.2</c:v>
                </c:pt>
                <c:pt idx="54">
                  <c:v>0.36499999999999999</c:v>
                </c:pt>
                <c:pt idx="55">
                  <c:v>0.7649911816578483</c:v>
                </c:pt>
                <c:pt idx="56">
                  <c:v>0.63562428209435085</c:v>
                </c:pt>
                <c:pt idx="57">
                  <c:v>0.13210227272727301</c:v>
                </c:pt>
                <c:pt idx="58">
                  <c:v>0.28174603174603174</c:v>
                </c:pt>
                <c:pt idx="59">
                  <c:v>0.62676056338028174</c:v>
                </c:pt>
                <c:pt idx="60">
                  <c:v>0.44</c:v>
                </c:pt>
                <c:pt idx="61">
                  <c:v>0.46184210526315789</c:v>
                </c:pt>
                <c:pt idx="62">
                  <c:v>0.2857142857142857</c:v>
                </c:pt>
                <c:pt idx="63">
                  <c:v>0</c:v>
                </c:pt>
                <c:pt idx="64">
                  <c:v>0</c:v>
                </c:pt>
                <c:pt idx="65">
                  <c:v>0.7407407407407407</c:v>
                </c:pt>
                <c:pt idx="66">
                  <c:v>8.3333333333333329E-2</c:v>
                </c:pt>
                <c:pt idx="67">
                  <c:v>0.189873417721519</c:v>
                </c:pt>
                <c:pt idx="68">
                  <c:v>5.9863945578231291E-2</c:v>
                </c:pt>
                <c:pt idx="69">
                  <c:v>0.33333333333333331</c:v>
                </c:pt>
                <c:pt idx="70">
                  <c:v>0.13559322033898305</c:v>
                </c:pt>
                <c:pt idx="71">
                  <c:v>0.13210227272727301</c:v>
                </c:pt>
                <c:pt idx="72">
                  <c:v>0.46590909090909088</c:v>
                </c:pt>
                <c:pt idx="73">
                  <c:v>0.52508361204013376</c:v>
                </c:pt>
                <c:pt idx="74">
                  <c:v>0.33333333333333331</c:v>
                </c:pt>
                <c:pt idx="75">
                  <c:v>0.69729729729729728</c:v>
                </c:pt>
                <c:pt idx="76">
                  <c:v>0.38914027149321267</c:v>
                </c:pt>
                <c:pt idx="77">
                  <c:v>0</c:v>
                </c:pt>
                <c:pt idx="78">
                  <c:v>0.11711711711711711</c:v>
                </c:pt>
                <c:pt idx="79">
                  <c:v>8.6956521739130432E-2</c:v>
                </c:pt>
                <c:pt idx="80">
                  <c:v>0</c:v>
                </c:pt>
                <c:pt idx="81">
                  <c:v>5.2631578947368418E-2</c:v>
                </c:pt>
                <c:pt idx="82">
                  <c:v>0.45945945945945948</c:v>
                </c:pt>
                <c:pt idx="83">
                  <c:v>0.30769230769230771</c:v>
                </c:pt>
                <c:pt idx="84">
                  <c:v>0.19402985074626866</c:v>
                </c:pt>
                <c:pt idx="85">
                  <c:v>1.1784860557768924</c:v>
                </c:pt>
                <c:pt idx="86">
                  <c:v>0</c:v>
                </c:pt>
                <c:pt idx="87">
                  <c:v>0</c:v>
                </c:pt>
                <c:pt idx="88">
                  <c:v>0.65853658536585369</c:v>
                </c:pt>
                <c:pt idx="89">
                  <c:v>0.2608695652173913</c:v>
                </c:pt>
                <c:pt idx="90">
                  <c:v>0.12994350282485875</c:v>
                </c:pt>
                <c:pt idx="91">
                  <c:v>0.17105263157894737</c:v>
                </c:pt>
                <c:pt idx="92">
                  <c:v>0.97488168911539863</c:v>
                </c:pt>
                <c:pt idx="93">
                  <c:v>0.16250000000000001</c:v>
                </c:pt>
                <c:pt idx="94">
                  <c:v>0.13023255813953488</c:v>
                </c:pt>
                <c:pt idx="95">
                  <c:v>0.44444444444444442</c:v>
                </c:pt>
                <c:pt idx="96">
                  <c:v>0.67567567567567566</c:v>
                </c:pt>
                <c:pt idx="97">
                  <c:v>1.4545454545454546</c:v>
                </c:pt>
                <c:pt idx="98">
                  <c:v>0.6</c:v>
                </c:pt>
                <c:pt idx="99">
                  <c:v>0.40021097046413501</c:v>
                </c:pt>
                <c:pt idx="100">
                  <c:v>0.41176470588235292</c:v>
                </c:pt>
                <c:pt idx="101">
                  <c:v>0.43269230769230771</c:v>
                </c:pt>
                <c:pt idx="102">
                  <c:v>0.4</c:v>
                </c:pt>
                <c:pt idx="103">
                  <c:v>0.5</c:v>
                </c:pt>
                <c:pt idx="104">
                  <c:v>0.8</c:v>
                </c:pt>
                <c:pt idx="105">
                  <c:v>0.2</c:v>
                </c:pt>
                <c:pt idx="106">
                  <c:v>0.75</c:v>
                </c:pt>
                <c:pt idx="107">
                  <c:v>0.5714285714285714</c:v>
                </c:pt>
                <c:pt idx="108">
                  <c:v>0.77777777777777779</c:v>
                </c:pt>
                <c:pt idx="109">
                  <c:v>7.3913043478260873E-2</c:v>
                </c:pt>
                <c:pt idx="110">
                  <c:v>0.39737991266375544</c:v>
                </c:pt>
                <c:pt idx="111">
                  <c:v>0.52631578947368418</c:v>
                </c:pt>
                <c:pt idx="112">
                  <c:v>0.32300884955752213</c:v>
                </c:pt>
                <c:pt idx="113">
                  <c:v>0</c:v>
                </c:pt>
                <c:pt idx="114">
                  <c:v>0.47826086956521741</c:v>
                </c:pt>
                <c:pt idx="115">
                  <c:v>0</c:v>
                </c:pt>
                <c:pt idx="116">
                  <c:v>0.40196078431372551</c:v>
                </c:pt>
                <c:pt idx="117">
                  <c:v>0.72222222222222221</c:v>
                </c:pt>
                <c:pt idx="118">
                  <c:v>8.4112149532710276E-2</c:v>
                </c:pt>
                <c:pt idx="119">
                  <c:v>0.1981981981981982</c:v>
                </c:pt>
                <c:pt idx="120">
                  <c:v>0.27450980392156865</c:v>
                </c:pt>
                <c:pt idx="121">
                  <c:v>0.52380952380952384</c:v>
                </c:pt>
                <c:pt idx="122">
                  <c:v>0.66666666666666663</c:v>
                </c:pt>
                <c:pt idx="123">
                  <c:v>5.5555555555555552E-2</c:v>
                </c:pt>
                <c:pt idx="124">
                  <c:v>0.68656716417910446</c:v>
                </c:pt>
                <c:pt idx="125">
                  <c:v>0.13694267515923567</c:v>
                </c:pt>
                <c:pt idx="126">
                  <c:v>1</c:v>
                </c:pt>
                <c:pt idx="127">
                  <c:v>0</c:v>
                </c:pt>
                <c:pt idx="128">
                  <c:v>0.18471337579617833</c:v>
                </c:pt>
                <c:pt idx="129">
                  <c:v>0.1875</c:v>
                </c:pt>
                <c:pt idx="130">
                  <c:v>0.77631578947368418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40F-4685-9981-39627599FC5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00"/>
        <c:overlap val="-24"/>
        <c:axId val="963289759"/>
        <c:axId val="963314719"/>
      </c:barChart>
      <c:catAx>
        <c:axId val="96328975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3314719"/>
        <c:crosses val="autoZero"/>
        <c:auto val="1"/>
        <c:lblAlgn val="ctr"/>
        <c:lblOffset val="100"/>
        <c:noMultiLvlLbl val="0"/>
      </c:catAx>
      <c:valAx>
        <c:axId val="96331471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963289759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[AstroSage_analysis(Manas).xlsx]MTD &amp; YTD Pivot Table !PivotTable10</c:name>
    <c:fmtId val="5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128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IN"/>
              <a:t>Average Rating</a:t>
            </a:r>
          </a:p>
        </c:rich>
      </c:tx>
      <c:layout>
        <c:manualLayout>
          <c:xMode val="edge"/>
          <c:yMode val="edge"/>
          <c:x val="0.31002077865266842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128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IN"/>
        </a:p>
      </c:txPr>
    </c:title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tint val="100000"/>
                  <a:shade val="100000"/>
                  <a:satMod val="130000"/>
                </a:schemeClr>
              </a:gs>
              <a:gs pos="100000">
                <a:schemeClr val="accent1">
                  <a:tint val="50000"/>
                  <a:shade val="100000"/>
                  <a:satMod val="350000"/>
                </a:schemeClr>
              </a:gs>
            </a:gsLst>
            <a:lin ang="162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">
                <a:rot lat="0" lon="0" rev="1200000"/>
              </a:lightRig>
            </a:scene3d>
            <a:sp3d>
              <a:bevelT w="63500" h="2540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'MTD &amp; YTD Pivot Table '!$U$146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63500" dist="38100" dir="5400000" rotWithShape="0">
                <a:srgbClr val="000000">
                  <a:alpha val="60000"/>
                </a:srgbClr>
              </a:outerShdw>
            </a:effectLst>
          </c:spPr>
          <c:marker>
            <c:symbol val="none"/>
          </c:marker>
          <c:cat>
            <c:strRef>
              <c:f>'MTD &amp; YTD Pivot Table '!$T$147:$T$278</c:f>
              <c:strCache>
                <c:ptCount val="131"/>
                <c:pt idx="0">
                  <c:v>8</c:v>
                </c:pt>
                <c:pt idx="1">
                  <c:v>11</c:v>
                </c:pt>
                <c:pt idx="2">
                  <c:v>12</c:v>
                </c:pt>
                <c:pt idx="3">
                  <c:v>13</c:v>
                </c:pt>
                <c:pt idx="4">
                  <c:v>14</c:v>
                </c:pt>
                <c:pt idx="5">
                  <c:v>16</c:v>
                </c:pt>
                <c:pt idx="6">
                  <c:v>18</c:v>
                </c:pt>
                <c:pt idx="7">
                  <c:v>19</c:v>
                </c:pt>
                <c:pt idx="8">
                  <c:v>22</c:v>
                </c:pt>
                <c:pt idx="9">
                  <c:v>26</c:v>
                </c:pt>
                <c:pt idx="10">
                  <c:v>27</c:v>
                </c:pt>
                <c:pt idx="11">
                  <c:v>28</c:v>
                </c:pt>
                <c:pt idx="12">
                  <c:v>29</c:v>
                </c:pt>
                <c:pt idx="13">
                  <c:v>30</c:v>
                </c:pt>
                <c:pt idx="14">
                  <c:v>44</c:v>
                </c:pt>
                <c:pt idx="15">
                  <c:v>49</c:v>
                </c:pt>
                <c:pt idx="16">
                  <c:v>60</c:v>
                </c:pt>
                <c:pt idx="17">
                  <c:v>64</c:v>
                </c:pt>
                <c:pt idx="18">
                  <c:v>72</c:v>
                </c:pt>
                <c:pt idx="19">
                  <c:v>74</c:v>
                </c:pt>
                <c:pt idx="20">
                  <c:v>75</c:v>
                </c:pt>
                <c:pt idx="21">
                  <c:v>76</c:v>
                </c:pt>
                <c:pt idx="22">
                  <c:v>77</c:v>
                </c:pt>
                <c:pt idx="23">
                  <c:v>78</c:v>
                </c:pt>
                <c:pt idx="24">
                  <c:v>80</c:v>
                </c:pt>
                <c:pt idx="25">
                  <c:v>82</c:v>
                </c:pt>
                <c:pt idx="26">
                  <c:v>83</c:v>
                </c:pt>
                <c:pt idx="27">
                  <c:v>85</c:v>
                </c:pt>
                <c:pt idx="28">
                  <c:v>87</c:v>
                </c:pt>
                <c:pt idx="29">
                  <c:v>91</c:v>
                </c:pt>
                <c:pt idx="30">
                  <c:v>92</c:v>
                </c:pt>
                <c:pt idx="31">
                  <c:v>95</c:v>
                </c:pt>
                <c:pt idx="32">
                  <c:v>96</c:v>
                </c:pt>
                <c:pt idx="33">
                  <c:v>97</c:v>
                </c:pt>
                <c:pt idx="34">
                  <c:v>98</c:v>
                </c:pt>
                <c:pt idx="35">
                  <c:v>99</c:v>
                </c:pt>
                <c:pt idx="36">
                  <c:v>100</c:v>
                </c:pt>
                <c:pt idx="37">
                  <c:v>101</c:v>
                </c:pt>
                <c:pt idx="38">
                  <c:v>109</c:v>
                </c:pt>
                <c:pt idx="39">
                  <c:v>110</c:v>
                </c:pt>
                <c:pt idx="40">
                  <c:v>111</c:v>
                </c:pt>
                <c:pt idx="41">
                  <c:v>112</c:v>
                </c:pt>
                <c:pt idx="42">
                  <c:v>115</c:v>
                </c:pt>
                <c:pt idx="43">
                  <c:v>117</c:v>
                </c:pt>
                <c:pt idx="44">
                  <c:v>121</c:v>
                </c:pt>
                <c:pt idx="45">
                  <c:v>132</c:v>
                </c:pt>
                <c:pt idx="46">
                  <c:v>174</c:v>
                </c:pt>
                <c:pt idx="47">
                  <c:v>176</c:v>
                </c:pt>
                <c:pt idx="48">
                  <c:v>177</c:v>
                </c:pt>
                <c:pt idx="49">
                  <c:v>178</c:v>
                </c:pt>
                <c:pt idx="50">
                  <c:v>179</c:v>
                </c:pt>
                <c:pt idx="51">
                  <c:v>180</c:v>
                </c:pt>
                <c:pt idx="52">
                  <c:v>181</c:v>
                </c:pt>
                <c:pt idx="53">
                  <c:v>183</c:v>
                </c:pt>
                <c:pt idx="54">
                  <c:v>187</c:v>
                </c:pt>
                <c:pt idx="55">
                  <c:v>195</c:v>
                </c:pt>
                <c:pt idx="56">
                  <c:v>196</c:v>
                </c:pt>
                <c:pt idx="57">
                  <c:v>201</c:v>
                </c:pt>
                <c:pt idx="58">
                  <c:v>214</c:v>
                </c:pt>
                <c:pt idx="59">
                  <c:v>218</c:v>
                </c:pt>
                <c:pt idx="60">
                  <c:v>219</c:v>
                </c:pt>
                <c:pt idx="61">
                  <c:v>220</c:v>
                </c:pt>
                <c:pt idx="62">
                  <c:v>227</c:v>
                </c:pt>
                <c:pt idx="63">
                  <c:v>230</c:v>
                </c:pt>
                <c:pt idx="64">
                  <c:v>231</c:v>
                </c:pt>
                <c:pt idx="65">
                  <c:v>233</c:v>
                </c:pt>
                <c:pt idx="66">
                  <c:v>234</c:v>
                </c:pt>
                <c:pt idx="67">
                  <c:v>235</c:v>
                </c:pt>
                <c:pt idx="68">
                  <c:v>236</c:v>
                </c:pt>
                <c:pt idx="69">
                  <c:v>238</c:v>
                </c:pt>
                <c:pt idx="70">
                  <c:v>239</c:v>
                </c:pt>
                <c:pt idx="71">
                  <c:v>241</c:v>
                </c:pt>
                <c:pt idx="72">
                  <c:v>244</c:v>
                </c:pt>
                <c:pt idx="73">
                  <c:v>245</c:v>
                </c:pt>
                <c:pt idx="74">
                  <c:v>246</c:v>
                </c:pt>
                <c:pt idx="75">
                  <c:v>247</c:v>
                </c:pt>
                <c:pt idx="76">
                  <c:v>248</c:v>
                </c:pt>
                <c:pt idx="77">
                  <c:v>250</c:v>
                </c:pt>
                <c:pt idx="78">
                  <c:v>252</c:v>
                </c:pt>
                <c:pt idx="79">
                  <c:v>253</c:v>
                </c:pt>
                <c:pt idx="80">
                  <c:v>255</c:v>
                </c:pt>
                <c:pt idx="81">
                  <c:v>256</c:v>
                </c:pt>
                <c:pt idx="82">
                  <c:v>257</c:v>
                </c:pt>
                <c:pt idx="83">
                  <c:v>258</c:v>
                </c:pt>
                <c:pt idx="84">
                  <c:v>260</c:v>
                </c:pt>
                <c:pt idx="85">
                  <c:v>261</c:v>
                </c:pt>
                <c:pt idx="86">
                  <c:v>270</c:v>
                </c:pt>
                <c:pt idx="87">
                  <c:v>271</c:v>
                </c:pt>
                <c:pt idx="88">
                  <c:v>272</c:v>
                </c:pt>
                <c:pt idx="89">
                  <c:v>273</c:v>
                </c:pt>
                <c:pt idx="90">
                  <c:v>274</c:v>
                </c:pt>
                <c:pt idx="91">
                  <c:v>276</c:v>
                </c:pt>
                <c:pt idx="92">
                  <c:v>277</c:v>
                </c:pt>
                <c:pt idx="93">
                  <c:v>278</c:v>
                </c:pt>
                <c:pt idx="94">
                  <c:v>279</c:v>
                </c:pt>
                <c:pt idx="95">
                  <c:v>280</c:v>
                </c:pt>
                <c:pt idx="96">
                  <c:v>281</c:v>
                </c:pt>
                <c:pt idx="97">
                  <c:v>282</c:v>
                </c:pt>
                <c:pt idx="98">
                  <c:v>284</c:v>
                </c:pt>
                <c:pt idx="99">
                  <c:v>285</c:v>
                </c:pt>
                <c:pt idx="100">
                  <c:v>286</c:v>
                </c:pt>
                <c:pt idx="101">
                  <c:v>287</c:v>
                </c:pt>
                <c:pt idx="102">
                  <c:v>288</c:v>
                </c:pt>
                <c:pt idx="103">
                  <c:v>289</c:v>
                </c:pt>
                <c:pt idx="104">
                  <c:v>290</c:v>
                </c:pt>
                <c:pt idx="105">
                  <c:v>291</c:v>
                </c:pt>
                <c:pt idx="106">
                  <c:v>292</c:v>
                </c:pt>
                <c:pt idx="107">
                  <c:v>293</c:v>
                </c:pt>
                <c:pt idx="108">
                  <c:v>294</c:v>
                </c:pt>
                <c:pt idx="109">
                  <c:v>295</c:v>
                </c:pt>
                <c:pt idx="110">
                  <c:v>296</c:v>
                </c:pt>
                <c:pt idx="111">
                  <c:v>298</c:v>
                </c:pt>
                <c:pt idx="112">
                  <c:v>301</c:v>
                </c:pt>
                <c:pt idx="113">
                  <c:v>302</c:v>
                </c:pt>
                <c:pt idx="114">
                  <c:v>304</c:v>
                </c:pt>
                <c:pt idx="115">
                  <c:v>305</c:v>
                </c:pt>
                <c:pt idx="116">
                  <c:v>307</c:v>
                </c:pt>
                <c:pt idx="117">
                  <c:v>309</c:v>
                </c:pt>
                <c:pt idx="118">
                  <c:v>310</c:v>
                </c:pt>
                <c:pt idx="119">
                  <c:v>311</c:v>
                </c:pt>
                <c:pt idx="120">
                  <c:v>312</c:v>
                </c:pt>
                <c:pt idx="121">
                  <c:v>313</c:v>
                </c:pt>
                <c:pt idx="122">
                  <c:v>314</c:v>
                </c:pt>
                <c:pt idx="123">
                  <c:v>315</c:v>
                </c:pt>
                <c:pt idx="124">
                  <c:v>316</c:v>
                </c:pt>
                <c:pt idx="125">
                  <c:v>317</c:v>
                </c:pt>
                <c:pt idx="126">
                  <c:v>318</c:v>
                </c:pt>
                <c:pt idx="127">
                  <c:v>319</c:v>
                </c:pt>
                <c:pt idx="128">
                  <c:v>323</c:v>
                </c:pt>
                <c:pt idx="129">
                  <c:v>324</c:v>
                </c:pt>
                <c:pt idx="130">
                  <c:v>325</c:v>
                </c:pt>
              </c:strCache>
            </c:strRef>
          </c:cat>
          <c:val>
            <c:numRef>
              <c:f>'MTD &amp; YTD Pivot Table '!$U$147:$U$278</c:f>
              <c:numCache>
                <c:formatCode>General</c:formatCode>
                <c:ptCount val="131"/>
                <c:pt idx="0">
                  <c:v>4.2</c:v>
                </c:pt>
                <c:pt idx="1">
                  <c:v>2.33</c:v>
                </c:pt>
                <c:pt idx="2">
                  <c:v>3.56</c:v>
                </c:pt>
                <c:pt idx="3">
                  <c:v>7.38</c:v>
                </c:pt>
                <c:pt idx="4">
                  <c:v>2.73</c:v>
                </c:pt>
                <c:pt idx="5">
                  <c:v>3.4</c:v>
                </c:pt>
                <c:pt idx="6">
                  <c:v>2.86</c:v>
                </c:pt>
                <c:pt idx="7">
                  <c:v>9.83</c:v>
                </c:pt>
                <c:pt idx="8">
                  <c:v>1.58</c:v>
                </c:pt>
                <c:pt idx="9">
                  <c:v>1.95</c:v>
                </c:pt>
                <c:pt idx="10">
                  <c:v>4.96</c:v>
                </c:pt>
                <c:pt idx="11">
                  <c:v>2.59</c:v>
                </c:pt>
                <c:pt idx="12">
                  <c:v>1.5</c:v>
                </c:pt>
                <c:pt idx="13">
                  <c:v>2.15</c:v>
                </c:pt>
                <c:pt idx="14">
                  <c:v>3.09</c:v>
                </c:pt>
                <c:pt idx="15">
                  <c:v>3.48</c:v>
                </c:pt>
                <c:pt idx="16">
                  <c:v>3.71</c:v>
                </c:pt>
                <c:pt idx="17">
                  <c:v>4.33</c:v>
                </c:pt>
                <c:pt idx="18">
                  <c:v>3.91</c:v>
                </c:pt>
                <c:pt idx="19">
                  <c:v>3.63</c:v>
                </c:pt>
                <c:pt idx="20">
                  <c:v>4.4400000000000004</c:v>
                </c:pt>
                <c:pt idx="21">
                  <c:v>4.5</c:v>
                </c:pt>
                <c:pt idx="22">
                  <c:v>2.5099999999999998</c:v>
                </c:pt>
                <c:pt idx="23">
                  <c:v>2.5</c:v>
                </c:pt>
                <c:pt idx="24">
                  <c:v>0</c:v>
                </c:pt>
                <c:pt idx="25">
                  <c:v>4</c:v>
                </c:pt>
                <c:pt idx="26">
                  <c:v>3.22</c:v>
                </c:pt>
                <c:pt idx="27">
                  <c:v>3.49</c:v>
                </c:pt>
                <c:pt idx="28">
                  <c:v>2.36</c:v>
                </c:pt>
                <c:pt idx="29">
                  <c:v>2.74</c:v>
                </c:pt>
                <c:pt idx="30">
                  <c:v>2.1800000000000002</c:v>
                </c:pt>
                <c:pt idx="31">
                  <c:v>2.75</c:v>
                </c:pt>
                <c:pt idx="32">
                  <c:v>3.69</c:v>
                </c:pt>
                <c:pt idx="33">
                  <c:v>7.5</c:v>
                </c:pt>
                <c:pt idx="34">
                  <c:v>2.86</c:v>
                </c:pt>
                <c:pt idx="35">
                  <c:v>4.3499999999999996</c:v>
                </c:pt>
                <c:pt idx="36">
                  <c:v>1.93</c:v>
                </c:pt>
                <c:pt idx="37">
                  <c:v>7.03</c:v>
                </c:pt>
                <c:pt idx="38">
                  <c:v>2.92</c:v>
                </c:pt>
                <c:pt idx="39">
                  <c:v>3.24</c:v>
                </c:pt>
                <c:pt idx="40">
                  <c:v>1.83</c:v>
                </c:pt>
                <c:pt idx="41">
                  <c:v>4.32</c:v>
                </c:pt>
                <c:pt idx="42">
                  <c:v>2.9</c:v>
                </c:pt>
                <c:pt idx="43">
                  <c:v>3.66</c:v>
                </c:pt>
                <c:pt idx="44">
                  <c:v>4.6500000000000004</c:v>
                </c:pt>
                <c:pt idx="45">
                  <c:v>1.45</c:v>
                </c:pt>
                <c:pt idx="46">
                  <c:v>6.84</c:v>
                </c:pt>
                <c:pt idx="47">
                  <c:v>4.1500000000000004</c:v>
                </c:pt>
                <c:pt idx="48">
                  <c:v>4</c:v>
                </c:pt>
                <c:pt idx="49">
                  <c:v>6.1300000000000008</c:v>
                </c:pt>
                <c:pt idx="50">
                  <c:v>3.93</c:v>
                </c:pt>
                <c:pt idx="51">
                  <c:v>3.33</c:v>
                </c:pt>
                <c:pt idx="52">
                  <c:v>1.89</c:v>
                </c:pt>
                <c:pt idx="53">
                  <c:v>4</c:v>
                </c:pt>
                <c:pt idx="54">
                  <c:v>3.67</c:v>
                </c:pt>
                <c:pt idx="55">
                  <c:v>7.03</c:v>
                </c:pt>
                <c:pt idx="56">
                  <c:v>5.52</c:v>
                </c:pt>
                <c:pt idx="57">
                  <c:v>1.01</c:v>
                </c:pt>
                <c:pt idx="58">
                  <c:v>1.4</c:v>
                </c:pt>
                <c:pt idx="59">
                  <c:v>3.87</c:v>
                </c:pt>
                <c:pt idx="60">
                  <c:v>0.1</c:v>
                </c:pt>
                <c:pt idx="61">
                  <c:v>4.0999999999999996</c:v>
                </c:pt>
                <c:pt idx="62">
                  <c:v>1.82</c:v>
                </c:pt>
                <c:pt idx="63">
                  <c:v>4</c:v>
                </c:pt>
                <c:pt idx="64">
                  <c:v>3.79</c:v>
                </c:pt>
                <c:pt idx="65">
                  <c:v>3.28</c:v>
                </c:pt>
                <c:pt idx="66">
                  <c:v>1.86</c:v>
                </c:pt>
                <c:pt idx="67">
                  <c:v>1.89</c:v>
                </c:pt>
                <c:pt idx="68">
                  <c:v>3.11</c:v>
                </c:pt>
                <c:pt idx="69">
                  <c:v>3.76</c:v>
                </c:pt>
                <c:pt idx="70">
                  <c:v>2.54</c:v>
                </c:pt>
                <c:pt idx="71">
                  <c:v>1.8</c:v>
                </c:pt>
                <c:pt idx="72">
                  <c:v>3.49</c:v>
                </c:pt>
                <c:pt idx="73">
                  <c:v>6.36</c:v>
                </c:pt>
                <c:pt idx="74">
                  <c:v>4.21</c:v>
                </c:pt>
                <c:pt idx="75">
                  <c:v>1.85</c:v>
                </c:pt>
                <c:pt idx="76">
                  <c:v>2.58</c:v>
                </c:pt>
                <c:pt idx="77">
                  <c:v>0.39</c:v>
                </c:pt>
                <c:pt idx="78">
                  <c:v>2.95</c:v>
                </c:pt>
                <c:pt idx="79">
                  <c:v>5.05</c:v>
                </c:pt>
                <c:pt idx="80">
                  <c:v>2.84</c:v>
                </c:pt>
                <c:pt idx="81">
                  <c:v>3.42</c:v>
                </c:pt>
                <c:pt idx="82">
                  <c:v>3.48</c:v>
                </c:pt>
                <c:pt idx="83">
                  <c:v>1.72</c:v>
                </c:pt>
                <c:pt idx="84">
                  <c:v>4.12</c:v>
                </c:pt>
                <c:pt idx="85">
                  <c:v>5.62</c:v>
                </c:pt>
                <c:pt idx="86">
                  <c:v>1</c:v>
                </c:pt>
                <c:pt idx="87">
                  <c:v>3.72</c:v>
                </c:pt>
                <c:pt idx="88">
                  <c:v>2.0699999999999998</c:v>
                </c:pt>
                <c:pt idx="89">
                  <c:v>3.55</c:v>
                </c:pt>
                <c:pt idx="90">
                  <c:v>4.17</c:v>
                </c:pt>
                <c:pt idx="91">
                  <c:v>4</c:v>
                </c:pt>
                <c:pt idx="92">
                  <c:v>9.4600000000000009</c:v>
                </c:pt>
                <c:pt idx="93">
                  <c:v>1.63</c:v>
                </c:pt>
                <c:pt idx="94">
                  <c:v>2.85</c:v>
                </c:pt>
                <c:pt idx="95">
                  <c:v>4.87</c:v>
                </c:pt>
                <c:pt idx="96">
                  <c:v>9.8000000000000007</c:v>
                </c:pt>
                <c:pt idx="97">
                  <c:v>7.98</c:v>
                </c:pt>
                <c:pt idx="98">
                  <c:v>3.57</c:v>
                </c:pt>
                <c:pt idx="99">
                  <c:v>8.32</c:v>
                </c:pt>
                <c:pt idx="100">
                  <c:v>5.9</c:v>
                </c:pt>
                <c:pt idx="101">
                  <c:v>3.33</c:v>
                </c:pt>
                <c:pt idx="102">
                  <c:v>3.4</c:v>
                </c:pt>
                <c:pt idx="103">
                  <c:v>5.75</c:v>
                </c:pt>
                <c:pt idx="104">
                  <c:v>2.6</c:v>
                </c:pt>
                <c:pt idx="105">
                  <c:v>4.05</c:v>
                </c:pt>
                <c:pt idx="106">
                  <c:v>3.39</c:v>
                </c:pt>
                <c:pt idx="107">
                  <c:v>2.94</c:v>
                </c:pt>
                <c:pt idx="108">
                  <c:v>6.99</c:v>
                </c:pt>
                <c:pt idx="109">
                  <c:v>2.5099999999999998</c:v>
                </c:pt>
                <c:pt idx="110">
                  <c:v>3.33</c:v>
                </c:pt>
                <c:pt idx="111">
                  <c:v>1.24</c:v>
                </c:pt>
                <c:pt idx="112">
                  <c:v>2.42</c:v>
                </c:pt>
                <c:pt idx="113">
                  <c:v>5.42</c:v>
                </c:pt>
                <c:pt idx="114">
                  <c:v>5.4</c:v>
                </c:pt>
                <c:pt idx="115">
                  <c:v>7.5</c:v>
                </c:pt>
                <c:pt idx="116">
                  <c:v>0.79</c:v>
                </c:pt>
                <c:pt idx="117">
                  <c:v>5.46</c:v>
                </c:pt>
                <c:pt idx="118">
                  <c:v>0.86</c:v>
                </c:pt>
                <c:pt idx="119">
                  <c:v>4.13</c:v>
                </c:pt>
                <c:pt idx="120">
                  <c:v>5.61</c:v>
                </c:pt>
                <c:pt idx="121">
                  <c:v>2.2000000000000002</c:v>
                </c:pt>
                <c:pt idx="122">
                  <c:v>3.17</c:v>
                </c:pt>
                <c:pt idx="123">
                  <c:v>3.48</c:v>
                </c:pt>
                <c:pt idx="124">
                  <c:v>1.2</c:v>
                </c:pt>
                <c:pt idx="125">
                  <c:v>2.88</c:v>
                </c:pt>
                <c:pt idx="126">
                  <c:v>3.11</c:v>
                </c:pt>
                <c:pt idx="127">
                  <c:v>3.43</c:v>
                </c:pt>
                <c:pt idx="128">
                  <c:v>0.85</c:v>
                </c:pt>
                <c:pt idx="129">
                  <c:v>1.45</c:v>
                </c:pt>
                <c:pt idx="130">
                  <c:v>7.54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959-4F21-A875-3F2A33BAB6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31769712"/>
        <c:axId val="731786992"/>
      </c:lineChart>
      <c:catAx>
        <c:axId val="7317697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1786992"/>
        <c:crosses val="autoZero"/>
        <c:auto val="1"/>
        <c:lblAlgn val="ctr"/>
        <c:lblOffset val="100"/>
        <c:noMultiLvlLbl val="0"/>
      </c:catAx>
      <c:valAx>
        <c:axId val="7317869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31769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1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 cap="all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bg1"/>
    </cs:fontRef>
    <cs:spPr>
      <a:solidFill>
        <a:schemeClr val="tx1">
          <a:lumMod val="50000"/>
          <a:lumOff val="50000"/>
        </a:schemeClr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0">
      <cs:styleClr val="auto"/>
    </cs:fillRef>
    <cs:effectRef idx="0"/>
    <cs:fontRef idx="minor">
      <a:schemeClr val="dk1"/>
    </cs:fontRef>
    <cs:spPr>
      <a:gradFill flip="none" rotWithShape="1">
        <a:gsLst>
          <a:gs pos="0">
            <a:schemeClr val="phClr"/>
          </a:gs>
          <a:gs pos="75000">
            <a:schemeClr val="phClr">
              <a:lumMod val="60000"/>
              <a:lumOff val="40000"/>
            </a:schemeClr>
          </a:gs>
          <a:gs pos="51000">
            <a:schemeClr val="phClr">
              <a:alpha val="75000"/>
            </a:schemeClr>
          </a:gs>
          <a:gs pos="100000">
            <a:schemeClr val="phClr">
              <a:lumMod val="20000"/>
              <a:lumOff val="80000"/>
              <a:alpha val="15000"/>
            </a:schemeClr>
          </a:gs>
        </a:gsLst>
        <a:lin ang="5400000" scaled="0"/>
      </a:gradFill>
      <a:ln w="9525" cap="flat" cmpd="sng" algn="ctr">
        <a:solidFill>
          <a:schemeClr val="phClr">
            <a:shade val="95000"/>
          </a:schemeClr>
        </a:solidFill>
        <a:round/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dropLine>
  <cs:errorBar>
    <cs:lnRef idx="0"/>
    <cs:fillRef idx="0"/>
    <cs:effectRef idx="0"/>
    <cs:fontRef idx="minor">
      <a:schemeClr val="dk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ajor>
  <cs:gridlineMinor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100000">
              <a:schemeClr val="tx1">
                <a:lumMod val="5000"/>
                <a:lumOff val="95000"/>
              </a:schemeClr>
            </a:gs>
            <a:gs pos="0">
              <a:schemeClr val="tx1">
                <a:lumMod val="25000"/>
                <a:lumOff val="75000"/>
              </a:schemeClr>
            </a:gs>
          </a:gsLst>
          <a:lin ang="5400000" scaled="0"/>
        </a:gradFill>
        <a:round/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  <a:headEnd type="none" w="sm" len="sm"/>
        <a:tailEnd type="none" w="sm" len="sm"/>
      </a:ln>
    </cs:spPr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00" b="1" kern="1200" cap="all" spc="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65000"/>
            <a:lumOff val="3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3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lt1"/>
    </cs:fontRef>
  </cs:dataPoint>
  <cs:dataPoint3D>
    <cs:lnRef idx="0"/>
    <cs:fillRef idx="3">
      <cs:styleClr val="auto"/>
    </cs:fillRef>
    <cs:effectRef idx="3"/>
    <cs:fontRef idx="minor">
      <a:schemeClr val="lt1"/>
    </cs:fontRef>
  </cs:dataPoint3D>
  <cs:dataPointLine>
    <cs:lnRef idx="0">
      <cs:styleClr val="auto"/>
    </cs:lnRef>
    <cs:fillRef idx="3"/>
    <cs:effectRef idx="3"/>
    <cs:fontRef idx="minor">
      <a:schemeClr val="lt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lt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lt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charts/style9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2128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lt1"/>
    </cs:fontRef>
  </cs:wall>
</cs:chartStyle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23630543_5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23630543_5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965474a9_3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e965474a9_3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b9a0b074_1_1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cb9a0b074_1_1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cb9a0b074_1_1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cb9a0b074_1_1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d814cf7d3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d814cf7d3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d5b15f0a3_5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d5b15f0a3_5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723630543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723630543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d251bb473_0_6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d251bb473_0_6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d251bb473_0_6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d251bb473_0_6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e965474a9_3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e965474a9_3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cb9a0b074_1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cb9a0b074_1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723630543_1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723630543_1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cb9a0b074_1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cb9a0b074_1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66216" y="1574800"/>
            <a:ext cx="6619244" cy="2008236"/>
          </a:xfrm>
        </p:spPr>
        <p:txBody>
          <a:bodyPr anchor="b"/>
          <a:lstStyle>
            <a:lvl1pPr>
              <a:defRPr sz="40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866216" y="3583035"/>
            <a:ext cx="6619244" cy="646065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7619239" y="1344169"/>
            <a:ext cx="742949" cy="2285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6713982" y="2420874"/>
            <a:ext cx="2894846" cy="2286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64406" y="221797"/>
            <a:ext cx="628649" cy="575765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0866085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3727445"/>
            <a:ext cx="6619244" cy="425054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66216" y="514350"/>
            <a:ext cx="6619244" cy="257175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5" y="4152499"/>
            <a:ext cx="6619244" cy="370284"/>
          </a:xfrm>
        </p:spPr>
        <p:txBody>
          <a:bodyPr>
            <a:normAutofit/>
          </a:bodyPr>
          <a:lstStyle>
            <a:lvl1pPr marL="0" indent="0">
              <a:buNone/>
              <a:defRPr sz="9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1580476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1598" y="797563"/>
            <a:ext cx="6623862" cy="1029740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2657475"/>
            <a:ext cx="6619244" cy="1857375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90095028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661175" y="455502"/>
            <a:ext cx="60143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7413344" y="1960341"/>
            <a:ext cx="4895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72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6408" y="736600"/>
            <a:ext cx="6340430" cy="2022474"/>
          </a:xfrm>
        </p:spPr>
        <p:txBody>
          <a:bodyPr/>
          <a:lstStyle>
            <a:lvl1pPr>
              <a:defRPr sz="3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459459" y="2759074"/>
            <a:ext cx="5798414" cy="256631"/>
          </a:xfrm>
        </p:spPr>
        <p:txBody>
          <a:bodyPr anchor="t">
            <a:normAutofit/>
          </a:bodyPr>
          <a:lstStyle>
            <a:lvl1pPr marL="0" indent="0">
              <a:buNone/>
              <a:defRPr lang="en-US" sz="105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866216" y="3771899"/>
            <a:ext cx="6933673" cy="748393"/>
          </a:xfrm>
        </p:spPr>
        <p:txBody>
          <a:bodyPr anchor="ctr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67834375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778000"/>
            <a:ext cx="6619245" cy="1366886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3768725"/>
            <a:ext cx="6619244" cy="645300"/>
          </a:xfrm>
        </p:spPr>
        <p:txBody>
          <a:bodyPr anchor="t"/>
          <a:lstStyle>
            <a:lvl1pPr marL="0" indent="0" algn="l">
              <a:buNone/>
              <a:defRPr sz="15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7772870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1952626"/>
            <a:ext cx="235640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866215" y="2384823"/>
            <a:ext cx="2356409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4541" y="1952625"/>
            <a:ext cx="2360257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84541" y="2384823"/>
            <a:ext cx="2360257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16101" y="1952626"/>
            <a:ext cx="235929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916247" y="2384822"/>
            <a:ext cx="2359152" cy="2135470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302978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829301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44103917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5" y="3399633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00915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866215" y="3831830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26649" y="3399634"/>
            <a:ext cx="228782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561347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427629" y="3831829"/>
            <a:ext cx="2287829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987082" y="3399634"/>
            <a:ext cx="2288321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6122273" y="1952625"/>
            <a:ext cx="2018432" cy="1193633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987081" y="3831828"/>
            <a:ext cx="2288322" cy="688464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3304373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5848352" y="1927225"/>
            <a:ext cx="0" cy="261937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20833" y="4793879"/>
            <a:ext cx="2733212" cy="2286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61517643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619244" cy="53022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1952625"/>
            <a:ext cx="6619244" cy="2562225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021580" y="4793879"/>
            <a:ext cx="742949" cy="228599"/>
          </a:xfrm>
        </p:spPr>
        <p:txBody>
          <a:bodyPr/>
          <a:lstStyle/>
          <a:p>
            <a:fld id="{53086D93-FCAC-47E0-A2EE-787E62CA814C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643453022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438927" y="958850"/>
            <a:ext cx="1057474" cy="356144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66216" y="958850"/>
            <a:ext cx="4692019" cy="35614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9829" y="4793879"/>
            <a:ext cx="744101" cy="228599"/>
          </a:xfrm>
        </p:spPr>
        <p:txBody>
          <a:bodyPr/>
          <a:lstStyle/>
          <a:p>
            <a:fld id="{CDA879A6-0FD0-4734-A311-86BFCA472E6E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0360678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rgbClr val="353535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679432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14999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6216" y="1952625"/>
            <a:ext cx="6619244" cy="25622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48265968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39317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2008234"/>
            <a:ext cx="3263269" cy="1712868"/>
          </a:xfrm>
        </p:spPr>
        <p:txBody>
          <a:bodyPr anchor="ctr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71670" y="2008233"/>
            <a:ext cx="2818159" cy="1712868"/>
          </a:xfrm>
        </p:spPr>
        <p:txBody>
          <a:bodyPr anchor="ctr"/>
          <a:lstStyle>
            <a:lvl1pPr marL="0" indent="0" algn="l">
              <a:buNone/>
              <a:defRPr sz="15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9056899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6215" y="1952625"/>
            <a:ext cx="3618869" cy="2562226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6535" y="1952625"/>
            <a:ext cx="3618869" cy="2562225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7752156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3618868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6215" y="2384822"/>
            <a:ext cx="3618869" cy="213002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56535" y="1952625"/>
            <a:ext cx="3618869" cy="432197"/>
          </a:xfrm>
        </p:spPr>
        <p:txBody>
          <a:bodyPr anchor="b">
            <a:noAutofit/>
          </a:bodyPr>
          <a:lstStyle>
            <a:lvl1pPr marL="0" indent="0">
              <a:buNone/>
              <a:defRPr sz="1800" b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56535" y="2384822"/>
            <a:ext cx="3618869" cy="2130029"/>
          </a:xfrm>
        </p:spPr>
        <p:txBody>
          <a:bodyPr>
            <a:normAutofit/>
          </a:bodyPr>
          <a:lstStyle>
            <a:lvl1pPr>
              <a:defRPr sz="1350"/>
            </a:lvl1pPr>
            <a:lvl2pPr>
              <a:defRPr sz="1200"/>
            </a:lvl2pPr>
            <a:lvl3pPr>
              <a:defRPr sz="1050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10930685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866216" y="730251"/>
            <a:ext cx="6571060" cy="530223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206435630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58952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971550"/>
            <a:ext cx="2094869" cy="1200150"/>
          </a:xfrm>
        </p:spPr>
        <p:txBody>
          <a:bodyPr anchor="b"/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35859" y="1085850"/>
            <a:ext cx="3892550" cy="3429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5" y="2346961"/>
            <a:ext cx="2094869" cy="2171699"/>
          </a:xfrm>
        </p:spPr>
        <p:txBody>
          <a:bodyPr/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81956825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216" y="1270000"/>
            <a:ext cx="2898851" cy="1301750"/>
          </a:xfrm>
        </p:spPr>
        <p:txBody>
          <a:bodyPr anchor="b">
            <a:normAutofit/>
          </a:bodyPr>
          <a:lstStyle>
            <a:lvl1pPr algn="l">
              <a:defRPr sz="27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910903" y="857250"/>
            <a:ext cx="2420395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866216" y="2743200"/>
            <a:ext cx="2894409" cy="1028700"/>
          </a:xfrm>
        </p:spPr>
        <p:txBody>
          <a:bodyPr>
            <a:normAutofit/>
          </a:bodyPr>
          <a:lstStyle>
            <a:lvl1pPr marL="0" indent="0">
              <a:buNone/>
              <a:defRPr sz="105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3583878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9144000" cy="51435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866216" y="730251"/>
            <a:ext cx="6571060" cy="53022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6216" y="1952625"/>
            <a:ext cx="6571060" cy="2562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89829" y="4793879"/>
            <a:ext cx="742949" cy="2285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8/3/2025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0833" y="4793879"/>
            <a:ext cx="289484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7828359" y="0"/>
            <a:ext cx="514350" cy="8572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7764406" y="221797"/>
            <a:ext cx="628649" cy="57576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100" b="0" i="0">
                <a:solidFill>
                  <a:schemeClr val="bg1"/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198326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</p:sldLayoutIdLst>
  <p:hf sldNum="0" hdr="0" ftr="0" dt="0"/>
  <p:txStyles>
    <p:titleStyle>
      <a:lvl1pPr algn="l" defTabSz="342900" rtl="0" eaLnBrk="1" latinLnBrk="0" hangingPunct="1">
        <a:spcBef>
          <a:spcPct val="0"/>
        </a:spcBef>
        <a:buNone/>
        <a:defRPr sz="27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9.xml"/><Relationship Id="rId5" Type="http://schemas.openxmlformats.org/officeDocument/2006/relationships/chart" Target="../charts/chart7.xml"/><Relationship Id="rId4" Type="http://schemas.openxmlformats.org/officeDocument/2006/relationships/chart" Target="../charts/char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chart" Target="../charts/char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5" Type="http://schemas.openxmlformats.org/officeDocument/2006/relationships/chart" Target="../charts/char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5" Type="http://schemas.microsoft.com/office/2007/relationships/hdphoto" Target="../media/hdphoto1.wdp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0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AstroSage Customer Care Investment Proposal</a:t>
            </a:r>
            <a:endParaRPr dirty="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584039" y="390180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b="1" dirty="0"/>
              <a:t>Project: AstroSage Customer Care Center Analysis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b="1" dirty="0"/>
              <a:t>Presented by: Manas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2400" b="1" dirty="0"/>
              <a:t>Date: July 2025</a:t>
            </a:r>
            <a:endParaRPr sz="2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61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>
            <a:spLocks noGrp="1"/>
          </p:cNvSpPr>
          <p:nvPr>
            <p:ph type="subTitle" idx="1"/>
          </p:nvPr>
        </p:nvSpPr>
        <p:spPr>
          <a:xfrm>
            <a:off x="265500" y="653700"/>
            <a:ext cx="4045200" cy="383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900" b="1" dirty="0">
                <a:solidFill>
                  <a:schemeClr val="tx1"/>
                </a:solidFill>
              </a:rPr>
              <a:t>Pie chart: Channel usage breakdown</a:t>
            </a:r>
            <a:endParaRPr sz="1900" b="1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900" b="1" dirty="0">
                <a:solidFill>
                  <a:schemeClr val="tx1"/>
                </a:solidFill>
              </a:rPr>
              <a:t>Bar graph: Call vs. chat success rates</a:t>
            </a:r>
            <a:endParaRPr sz="1900" b="1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900" b="1" dirty="0">
                <a:solidFill>
                  <a:schemeClr val="tx1"/>
                </a:solidFill>
              </a:rPr>
              <a:t>Line chart: User retention trends</a:t>
            </a:r>
            <a:endParaRPr sz="1900" b="1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900" b="1" dirty="0">
                <a:solidFill>
                  <a:schemeClr val="tx1"/>
                </a:solidFill>
              </a:rPr>
              <a:t>Guru rating leaderboard</a:t>
            </a:r>
            <a:endParaRPr sz="1900" b="1" dirty="0">
              <a:solidFill>
                <a:schemeClr val="tx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3000" b="1" dirty="0">
              <a:solidFill>
                <a:schemeClr val="dk1"/>
              </a:solidFill>
            </a:endParaRPr>
          </a:p>
        </p:txBody>
      </p:sp>
      <p:sp>
        <p:nvSpPr>
          <p:cNvPr id="137" name="Google Shape;137;p21"/>
          <p:cNvSpPr txBox="1"/>
          <p:nvPr/>
        </p:nvSpPr>
        <p:spPr>
          <a:xfrm>
            <a:off x="265500" y="0"/>
            <a:ext cx="3501900" cy="4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latin typeface="Lato"/>
                <a:ea typeface="Lato"/>
                <a:cs typeface="Lato"/>
                <a:sym typeface="Lato"/>
              </a:rPr>
              <a:t>Visualizations</a:t>
            </a:r>
            <a:endParaRPr sz="2000" b="1" dirty="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5E7E17A-5B11-AB39-4693-D70617F46B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7313406"/>
              </p:ext>
            </p:extLst>
          </p:nvPr>
        </p:nvGraphicFramePr>
        <p:xfrm>
          <a:off x="4572000" y="2277784"/>
          <a:ext cx="4572000" cy="286571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3D92F8D-68CF-9640-7AA5-66745AA12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54604763"/>
              </p:ext>
            </p:extLst>
          </p:nvPr>
        </p:nvGraphicFramePr>
        <p:xfrm>
          <a:off x="4571999" y="0"/>
          <a:ext cx="4571999" cy="2277784"/>
        </p:xfrm>
        <a:graphic>
          <a:graphicData uri="http://schemas.openxmlformats.org/drawingml/2006/table">
            <a:tbl>
              <a:tblPr firstRow="1" bandRow="1">
                <a:tableStyleId>{4CA59F98-C17A-460C-B93C-3DADF2C1C7AF}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618258503"/>
                    </a:ext>
                  </a:extLst>
                </a:gridCol>
              </a:tblGrid>
              <a:tr h="2277784">
                <a:tc>
                  <a:txBody>
                    <a:bodyPr/>
                    <a:lstStyle/>
                    <a:p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112251"/>
                  </a:ext>
                </a:extLst>
              </a:tr>
            </a:tbl>
          </a:graphicData>
        </a:graphic>
      </p:graphicFrame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D9E6699-FB6E-FDB7-384A-968736E8245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36115850"/>
              </p:ext>
            </p:extLst>
          </p:nvPr>
        </p:nvGraphicFramePr>
        <p:xfrm>
          <a:off x="95955" y="3379200"/>
          <a:ext cx="4476044" cy="17643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0E40D73C-872D-8A3B-1A46-99F802A695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2827224"/>
              </p:ext>
            </p:extLst>
          </p:nvPr>
        </p:nvGraphicFramePr>
        <p:xfrm>
          <a:off x="4310699" y="0"/>
          <a:ext cx="4833297" cy="227778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3"/>
          <p:cNvSpPr txBox="1">
            <a:spLocks noGrp="1"/>
          </p:cNvSpPr>
          <p:nvPr>
            <p:ph type="body" idx="4294967295"/>
          </p:nvPr>
        </p:nvSpPr>
        <p:spPr>
          <a:xfrm>
            <a:off x="0" y="530225"/>
            <a:ext cx="4151313" cy="40830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Invite questions and feedback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332ABED-CAD6-3AA0-6F4C-D0EA7CD7EAF1}"/>
              </a:ext>
            </a:extLst>
          </p:cNvPr>
          <p:cNvSpPr txBox="1"/>
          <p:nvPr/>
        </p:nvSpPr>
        <p:spPr>
          <a:xfrm>
            <a:off x="455254" y="241923"/>
            <a:ext cx="31016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/>
              <a:t>Chat vs Call Performance Guru ID Wise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E4176C8-C411-A3A0-FA88-13792FDCC037}"/>
              </a:ext>
            </a:extLst>
          </p:cNvPr>
          <p:cNvSpPr txBox="1"/>
          <p:nvPr/>
        </p:nvSpPr>
        <p:spPr>
          <a:xfrm>
            <a:off x="298580" y="867747"/>
            <a:ext cx="341500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Chat connect % is low: ranges from 5% to 32%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>
              <a:highlight>
                <a:srgbClr val="FFFF00"/>
              </a:highlight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Calls have higher connect % and satisfaction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Chat optimization needed to increase conversions</a:t>
            </a:r>
          </a:p>
        </p:txBody>
      </p:sp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6FC644A1-6C80-F037-DCBB-A327F302DF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88528817"/>
              </p:ext>
            </p:extLst>
          </p:nvPr>
        </p:nvGraphicFramePr>
        <p:xfrm>
          <a:off x="3739629" y="298818"/>
          <a:ext cx="5404371" cy="27896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D6893C7A-EDCE-602E-03D3-2C773C780B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4970396"/>
              </p:ext>
            </p:extLst>
          </p:nvPr>
        </p:nvGraphicFramePr>
        <p:xfrm>
          <a:off x="0" y="3088433"/>
          <a:ext cx="9143997" cy="20550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5191506-C19C-AA74-25D3-24B0071F29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3103" y="712140"/>
            <a:ext cx="6244200" cy="4431359"/>
          </a:xfrm>
        </p:spPr>
        <p:txBody>
          <a:bodyPr/>
          <a:lstStyle/>
          <a:p>
            <a:br>
              <a:rPr lang="en-US" dirty="0"/>
            </a:br>
            <a:endParaRPr lang="en-IN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EB6C5EF4-1269-4321-21F6-8772E05C23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96039736"/>
              </p:ext>
            </p:extLst>
          </p:nvPr>
        </p:nvGraphicFramePr>
        <p:xfrm>
          <a:off x="5847752" y="3295651"/>
          <a:ext cx="3440206" cy="18478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AE83310-4120-C777-7C73-16E3A5D64C5C}"/>
              </a:ext>
            </a:extLst>
          </p:cNvPr>
          <p:cNvSpPr txBox="1"/>
          <p:nvPr/>
        </p:nvSpPr>
        <p:spPr>
          <a:xfrm>
            <a:off x="587879" y="259537"/>
            <a:ext cx="27245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Regional Analysis – Data Limitation &amp; Insight</a:t>
            </a:r>
            <a:endParaRPr lang="en-IN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5242DCE-2DF5-30E3-E26A-5D0EA73F1109}"/>
              </a:ext>
            </a:extLst>
          </p:cNvPr>
          <p:cNvSpPr txBox="1"/>
          <p:nvPr/>
        </p:nvSpPr>
        <p:spPr>
          <a:xfrm>
            <a:off x="253881" y="713079"/>
            <a:ext cx="3368351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✅ </a:t>
            </a:r>
            <a:r>
              <a:rPr lang="en-US" b="1" dirty="0"/>
              <a:t>Observation</a:t>
            </a:r>
            <a:r>
              <a:rPr lang="en-US" b="1" dirty="0">
                <a:solidFill>
                  <a:schemeClr val="bg2">
                    <a:lumMod val="95000"/>
                    <a:lumOff val="5000"/>
                  </a:schemeClr>
                </a:solidFill>
              </a:rPr>
              <a:t>:</a:t>
            </a:r>
          </a:p>
          <a:p>
            <a:br>
              <a:rPr lang="en-US" dirty="0">
                <a:solidFill>
                  <a:schemeClr val="bg1"/>
                </a:solidFill>
              </a:rPr>
            </a:br>
            <a:r>
              <a:rPr lang="en-US" dirty="0"/>
              <a:t>The dataset contains very limited Region data.</a:t>
            </a:r>
            <a:br>
              <a:rPr lang="en-US" dirty="0"/>
            </a:br>
            <a:r>
              <a:rPr lang="en-US" dirty="0"/>
              <a:t>Most calls and chats have blank or missing region values.</a:t>
            </a:r>
            <a:br>
              <a:rPr lang="en-US" dirty="0"/>
            </a:br>
            <a:r>
              <a:rPr lang="en-US" dirty="0"/>
              <a:t>Only one region is mentioned in the available data.</a:t>
            </a:r>
            <a:endParaRPr lang="en-I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20375E-6A9D-DCF8-DF7B-6EC97BC1F20F}"/>
              </a:ext>
            </a:extLst>
          </p:cNvPr>
          <p:cNvSpPr txBox="1"/>
          <p:nvPr/>
        </p:nvSpPr>
        <p:spPr>
          <a:xfrm>
            <a:off x="90426" y="3389173"/>
            <a:ext cx="467463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/>
              <a:t>⚠️</a:t>
            </a:r>
            <a:r>
              <a:rPr lang="en-US" dirty="0">
                <a:solidFill>
                  <a:schemeClr val="bg1"/>
                </a:solidFill>
              </a:rPr>
              <a:t> </a:t>
            </a:r>
            <a:r>
              <a:rPr lang="en-US" b="1" dirty="0"/>
              <a:t>Challenge: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Due to missing region info, we cannot analyze performance by geography.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This limits our ability to target specific regions for investment or marketing.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6694412-2026-703F-CBDB-47784B026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45" y="503853"/>
            <a:ext cx="6244200" cy="1922105"/>
          </a:xfrm>
        </p:spPr>
        <p:txBody>
          <a:bodyPr/>
          <a:lstStyle/>
          <a:p>
            <a:r>
              <a:rPr lang="en-US" sz="1400" dirty="0">
                <a:highlight>
                  <a:srgbClr val="000000"/>
                </a:highlight>
              </a:rPr>
              <a:t>💡 </a:t>
            </a:r>
            <a:r>
              <a:rPr lang="en-US" sz="1600" dirty="0">
                <a:highlight>
                  <a:srgbClr val="000000"/>
                </a:highlight>
              </a:rPr>
              <a:t>Recommendation:</a:t>
            </a:r>
            <a:br>
              <a:rPr lang="en-US" sz="1400" dirty="0"/>
            </a:br>
            <a:br>
              <a:rPr lang="en-US" sz="1400" dirty="0"/>
            </a:br>
            <a:r>
              <a:rPr lang="en-US" sz="1400" dirty="0">
                <a:solidFill>
                  <a:schemeClr val="tx1"/>
                </a:solidFill>
              </a:rPr>
              <a:t>Make “Region” a mandatory field in call/chat sessions.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Integrate region data from user registration forms or app analytics.</a:t>
            </a:r>
            <a:br>
              <a:rPr lang="en-US" sz="1400" dirty="0">
                <a:solidFill>
                  <a:schemeClr val="tx1"/>
                </a:solidFill>
              </a:rPr>
            </a:br>
            <a:r>
              <a:rPr lang="en-US" sz="1400" dirty="0">
                <a:solidFill>
                  <a:schemeClr val="tx1"/>
                </a:solidFill>
              </a:rPr>
              <a:t>This will help in geo-targeted campaigns and better resource allocation.</a:t>
            </a:r>
            <a:br>
              <a:rPr lang="en-US" dirty="0"/>
            </a:br>
            <a:endParaRPr lang="en-I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78D654-31A4-B4B3-26A4-9417C56AC8C7}"/>
              </a:ext>
            </a:extLst>
          </p:cNvPr>
          <p:cNvSpPr txBox="1"/>
          <p:nvPr/>
        </p:nvSpPr>
        <p:spPr>
          <a:xfrm>
            <a:off x="74645" y="2482934"/>
            <a:ext cx="4572000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600" dirty="0"/>
              <a:t>🎯 </a:t>
            </a:r>
            <a:r>
              <a:rPr lang="en-US" sz="1600" b="1" dirty="0"/>
              <a:t>Opportunity:</a:t>
            </a:r>
          </a:p>
          <a:p>
            <a:pPr>
              <a:buNone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If region data is captured properly, we can: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Identify high-value regions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Launch region-specific promotions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Allocate Gurus based on region-specific demand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CB435C-41B7-6267-7FE9-C7A6A71410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2141"/>
            <a:ext cx="9144000" cy="46913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A3D45DE-B078-8F9F-1224-C90C5ADA0DB0}"/>
              </a:ext>
            </a:extLst>
          </p:cNvPr>
          <p:cNvSpPr txBox="1"/>
          <p:nvPr/>
        </p:nvSpPr>
        <p:spPr>
          <a:xfrm>
            <a:off x="214604" y="102637"/>
            <a:ext cx="39468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Complete Dashboard To Analyse The Data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2"/>
          <p:cNvSpPr txBox="1">
            <a:spLocks noGrp="1"/>
          </p:cNvSpPr>
          <p:nvPr>
            <p:ph type="title"/>
          </p:nvPr>
        </p:nvSpPr>
        <p:spPr>
          <a:xfrm>
            <a:off x="310453" y="65399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 sz="3200" dirty="0">
                <a:solidFill>
                  <a:schemeClr val="tx1"/>
                </a:solidFill>
              </a:rPr>
              <a:t>AstroSage has strong potential with strategic investment</a:t>
            </a:r>
            <a:endParaRPr sz="3200" dirty="0">
              <a:solidFill>
                <a:schemeClr val="tx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 sz="3200" dirty="0">
                <a:solidFill>
                  <a:schemeClr val="tx1"/>
                </a:solidFill>
              </a:rPr>
              <a:t>₹1 crore will address key operational gaps</a:t>
            </a:r>
            <a:endParaRPr sz="3200" dirty="0">
              <a:solidFill>
                <a:schemeClr val="tx1"/>
              </a:solidFill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SzPts val="3200"/>
              <a:buChar char="●"/>
            </a:pPr>
            <a:r>
              <a:rPr lang="en" sz="3200" dirty="0">
                <a:solidFill>
                  <a:schemeClr val="tx1"/>
                </a:solidFill>
              </a:rPr>
              <a:t>Expected ROI through improved satisfaction and retention</a:t>
            </a:r>
            <a:endParaRPr sz="320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200" dirty="0"/>
          </a:p>
        </p:txBody>
      </p:sp>
      <p:sp>
        <p:nvSpPr>
          <p:cNvPr id="144" name="Google Shape;144;p22"/>
          <p:cNvSpPr txBox="1"/>
          <p:nvPr/>
        </p:nvSpPr>
        <p:spPr>
          <a:xfrm>
            <a:off x="396600" y="246225"/>
            <a:ext cx="4175400" cy="39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Lato"/>
                <a:ea typeface="Lato"/>
                <a:cs typeface="Lato"/>
                <a:sym typeface="Lato"/>
              </a:rPr>
              <a:t>Conclusion</a:t>
            </a:r>
            <a:endParaRPr sz="2400" b="1" dirty="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1FF7A695-54A2-20A0-787D-C409E180C3A5}"/>
              </a:ext>
            </a:extLst>
          </p:cNvPr>
          <p:cNvSpPr txBox="1"/>
          <p:nvPr/>
        </p:nvSpPr>
        <p:spPr>
          <a:xfrm>
            <a:off x="519289" y="376577"/>
            <a:ext cx="4644736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Data shows clear trends in top-performing Gurus and chat/call engagement.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₹1 crore investment plan focuses on: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Guru retention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Skill development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Chat system improvement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Seasonal marketing (e.g., December)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chemeClr val="bg2">
                    <a:lumMod val="95000"/>
                    <a:lumOff val="5000"/>
                  </a:schemeClr>
                </a:solidFill>
                <a:effectLst/>
                <a:latin typeface="Arial" panose="020B0604020202020204" pitchFamily="34" charset="0"/>
              </a:rPr>
              <a:t>Tech and support enhancement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6DA5C58-B081-2840-4A6C-1A7D2B927F7D}"/>
              </a:ext>
            </a:extLst>
          </p:cNvPr>
          <p:cNvSpPr txBox="1"/>
          <p:nvPr/>
        </p:nvSpPr>
        <p:spPr>
          <a:xfrm>
            <a:off x="519289" y="2757295"/>
            <a:ext cx="4644736" cy="16004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IN" b="1" dirty="0">
                <a:solidFill>
                  <a:schemeClr val="bg1"/>
                </a:solidFill>
              </a:rPr>
              <a:t>🪜 </a:t>
            </a:r>
            <a:r>
              <a:rPr lang="en-IN" b="1" dirty="0">
                <a:solidFill>
                  <a:schemeClr val="bg2">
                    <a:lumMod val="95000"/>
                    <a:lumOff val="5000"/>
                  </a:schemeClr>
                </a:solidFill>
              </a:rPr>
              <a:t>Next Steps:</a:t>
            </a:r>
          </a:p>
          <a:p>
            <a:pPr>
              <a:buNone/>
            </a:pPr>
            <a:endParaRPr lang="en-IN" b="1" dirty="0">
              <a:solidFill>
                <a:schemeClr val="bg2">
                  <a:lumMod val="95000"/>
                  <a:lumOff val="5000"/>
                </a:schemeClr>
              </a:solidFill>
            </a:endParaRPr>
          </a:p>
          <a:p>
            <a:pPr>
              <a:buFont typeface="+mj-lt"/>
              <a:buAutoNum type="arabicPeriod"/>
            </a:pPr>
            <a:r>
              <a:rPr lang="en-IN" b="1" dirty="0">
                <a:solidFill>
                  <a:schemeClr val="bg2">
                    <a:lumMod val="95000"/>
                    <a:lumOff val="5000"/>
                  </a:schemeClr>
                </a:solidFill>
              </a:rPr>
              <a:t>Approve Investment Allocation</a:t>
            </a:r>
            <a:endParaRPr lang="en-IN" dirty="0">
              <a:solidFill>
                <a:schemeClr val="bg2">
                  <a:lumMod val="95000"/>
                  <a:lumOff val="5000"/>
                </a:schemeClr>
              </a:solidFill>
            </a:endParaRPr>
          </a:p>
          <a:p>
            <a:pPr>
              <a:buFont typeface="+mj-lt"/>
              <a:buAutoNum type="arabicPeriod"/>
            </a:pPr>
            <a:r>
              <a:rPr lang="en-IN" b="1" dirty="0">
                <a:solidFill>
                  <a:schemeClr val="bg2">
                    <a:lumMod val="95000"/>
                    <a:lumOff val="5000"/>
                  </a:schemeClr>
                </a:solidFill>
              </a:rPr>
              <a:t>Implement Guru Performance KPIs</a:t>
            </a:r>
            <a:endParaRPr lang="en-IN" dirty="0">
              <a:solidFill>
                <a:schemeClr val="bg2">
                  <a:lumMod val="95000"/>
                  <a:lumOff val="5000"/>
                </a:schemeClr>
              </a:solidFill>
            </a:endParaRPr>
          </a:p>
          <a:p>
            <a:pPr>
              <a:buFont typeface="+mj-lt"/>
              <a:buAutoNum type="arabicPeriod"/>
            </a:pPr>
            <a:r>
              <a:rPr lang="en-IN" b="1" dirty="0">
                <a:solidFill>
                  <a:schemeClr val="bg2">
                    <a:lumMod val="95000"/>
                    <a:lumOff val="5000"/>
                  </a:schemeClr>
                </a:solidFill>
              </a:rPr>
              <a:t>Launch Chat UX Upgrade Project</a:t>
            </a:r>
            <a:endParaRPr lang="en-IN" dirty="0">
              <a:solidFill>
                <a:schemeClr val="bg2">
                  <a:lumMod val="95000"/>
                  <a:lumOff val="5000"/>
                </a:schemeClr>
              </a:solidFill>
            </a:endParaRPr>
          </a:p>
          <a:p>
            <a:pPr>
              <a:buFont typeface="+mj-lt"/>
              <a:buAutoNum type="arabicPeriod"/>
            </a:pPr>
            <a:r>
              <a:rPr lang="en-IN" b="1" dirty="0">
                <a:solidFill>
                  <a:schemeClr val="bg2">
                    <a:lumMod val="95000"/>
                    <a:lumOff val="5000"/>
                  </a:schemeClr>
                </a:solidFill>
              </a:rPr>
              <a:t>Plan December Marketing Campaign</a:t>
            </a:r>
            <a:endParaRPr lang="en-IN" dirty="0">
              <a:solidFill>
                <a:schemeClr val="bg2">
                  <a:lumMod val="95000"/>
                  <a:lumOff val="5000"/>
                </a:schemeClr>
              </a:solidFill>
            </a:endParaRPr>
          </a:p>
          <a:p>
            <a:pPr>
              <a:buFont typeface="+mj-lt"/>
              <a:buAutoNum type="arabicPeriod"/>
            </a:pPr>
            <a:r>
              <a:rPr lang="en-IN" b="1" dirty="0">
                <a:solidFill>
                  <a:schemeClr val="bg2">
                    <a:lumMod val="95000"/>
                    <a:lumOff val="5000"/>
                  </a:schemeClr>
                </a:solidFill>
              </a:rPr>
              <a:t>Monitor ROI Monthly</a:t>
            </a:r>
            <a:endParaRPr lang="en-IN" dirty="0">
              <a:solidFill>
                <a:schemeClr val="bg2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6847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600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71854E-C7A2-C4F1-1B00-7F5675D3B5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505534"/>
            <a:ext cx="6331500" cy="1542000"/>
          </a:xfrm>
        </p:spPr>
        <p:txBody>
          <a:bodyPr/>
          <a:lstStyle/>
          <a:p>
            <a:r>
              <a:rPr lang="en-IN" dirty="0">
                <a:solidFill>
                  <a:schemeClr val="bg2">
                    <a:lumMod val="95000"/>
                    <a:lumOff val="5000"/>
                  </a:schemeClr>
                </a:solidFill>
              </a:rPr>
              <a:t>“Any Questions?”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A2F735-34E9-E037-07C4-6CDF72B7F8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671" y="2047534"/>
            <a:ext cx="6331500" cy="2568221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Thank you for your time!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I’m happy to take your questions.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/>
                </a:solidFill>
              </a:rPr>
              <a:t>Let’s discuss how we can make this investment work for </a:t>
            </a:r>
            <a:r>
              <a:rPr lang="en-US" dirty="0" err="1">
                <a:solidFill>
                  <a:schemeClr val="tx1"/>
                </a:solidFill>
              </a:rPr>
              <a:t>AstroSage’s</a:t>
            </a:r>
            <a:r>
              <a:rPr lang="en-US" dirty="0">
                <a:solidFill>
                  <a:schemeClr val="tx1"/>
                </a:solidFill>
              </a:rPr>
              <a:t> growth.</a:t>
            </a:r>
            <a:endParaRPr lang="en-IN" dirty="0">
              <a:solidFill>
                <a:schemeClr val="tx1"/>
              </a:solidFill>
            </a:endParaRPr>
          </a:p>
        </p:txBody>
      </p:sp>
      <p:pic>
        <p:nvPicPr>
          <p:cNvPr id="4103" name="Picture 7" descr="23,100+ Questions Mark Stock Photos, Pictures &amp; Royalty-Free ...">
            <a:extLst>
              <a:ext uri="{FF2B5EF4-FFF2-40B4-BE49-F238E27FC236}">
                <a16:creationId xmlns:a16="http://schemas.microsoft.com/office/drawing/2014/main" id="{95EE8F91-3277-78D6-76F2-D60276581C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26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6557" y="2817184"/>
            <a:ext cx="3747443" cy="2326316"/>
          </a:xfrm>
          <a:prstGeom prst="rect">
            <a:avLst/>
          </a:prstGeom>
          <a:blipFill>
            <a:blip r:embed="rId4">
              <a:alphaModFix amt="26000"/>
            </a:blip>
            <a:tile tx="0" ty="0" sx="100000" sy="100000" flip="none" algn="tl"/>
          </a:blipFill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28080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>
            <a:spLocks noGrp="1"/>
          </p:cNvSpPr>
          <p:nvPr>
            <p:ph type="title" idx="4294967295"/>
          </p:nvPr>
        </p:nvSpPr>
        <p:spPr>
          <a:xfrm>
            <a:off x="0" y="712788"/>
            <a:ext cx="5197475" cy="766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Project Objective</a:t>
            </a:r>
            <a:endParaRPr sz="2400"/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 idx="4294967295"/>
          </p:nvPr>
        </p:nvSpPr>
        <p:spPr>
          <a:xfrm>
            <a:off x="0" y="1479550"/>
            <a:ext cx="5197475" cy="30686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b="0" dirty="0">
                <a:solidFill>
                  <a:schemeClr val="tx1"/>
                </a:solidFill>
                <a:latin typeface="Lato"/>
                <a:ea typeface="Lato"/>
                <a:cs typeface="Lato"/>
                <a:sym typeface="Lato"/>
              </a:rPr>
              <a:t>Analyze performance across 4 customer care products</a:t>
            </a:r>
            <a:endParaRPr sz="1800" b="0" dirty="0">
              <a:solidFill>
                <a:schemeClr val="tx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b="0" dirty="0">
                <a:solidFill>
                  <a:schemeClr val="tx1"/>
                </a:solidFill>
                <a:latin typeface="Lato"/>
                <a:ea typeface="Lato"/>
                <a:cs typeface="Lato"/>
                <a:sym typeface="Lato"/>
              </a:rPr>
              <a:t>Identify gaps and growth opportunities</a:t>
            </a:r>
            <a:endParaRPr sz="1800" b="0" dirty="0">
              <a:solidFill>
                <a:schemeClr val="tx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Lato"/>
              <a:buChar char="●"/>
            </a:pPr>
            <a:r>
              <a:rPr lang="en" sz="1800" b="0" dirty="0">
                <a:solidFill>
                  <a:schemeClr val="tx1"/>
                </a:solidFill>
                <a:latin typeface="Lato"/>
                <a:ea typeface="Lato"/>
                <a:cs typeface="Lato"/>
                <a:sym typeface="Lato"/>
              </a:rPr>
              <a:t>Justify ₹1 crore investment to scale AstroSage</a:t>
            </a:r>
            <a:endParaRPr sz="1800" b="0" dirty="0">
              <a:solidFill>
                <a:schemeClr val="tx1"/>
              </a:solidFill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 b="0" dirty="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80" name="Google Shape;80;p14" descr="Book titled, &quot;Made To Stick,&quot; standing on its side"/>
          <p:cNvPicPr preferRelativeResize="0"/>
          <p:nvPr/>
        </p:nvPicPr>
        <p:blipFill rotWithShape="1">
          <a:blip r:embed="rId3">
            <a:alphaModFix/>
          </a:blip>
          <a:srcRect l="-134760" t="34010" r="134760" b="-34010"/>
          <a:stretch/>
        </p:blipFill>
        <p:spPr>
          <a:xfrm>
            <a:off x="7048900" y="2996000"/>
            <a:ext cx="2040375" cy="2051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18500" y="2740100"/>
            <a:ext cx="4725500" cy="230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6" name="Google Shape;8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00" y="162725"/>
            <a:ext cx="9075601" cy="481804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</p:pic>
      <p:sp>
        <p:nvSpPr>
          <p:cNvPr id="87" name="Google Shape;87;p15"/>
          <p:cNvSpPr txBox="1"/>
          <p:nvPr/>
        </p:nvSpPr>
        <p:spPr>
          <a:xfrm>
            <a:off x="451425" y="400147"/>
            <a:ext cx="3432900" cy="7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 dirty="0"/>
              <a:t>Data Overview</a:t>
            </a:r>
            <a:endParaRPr sz="2200" b="1" dirty="0"/>
          </a:p>
        </p:txBody>
      </p:sp>
      <p:sp>
        <p:nvSpPr>
          <p:cNvPr id="88" name="Google Shape;88;p15"/>
          <p:cNvSpPr txBox="1">
            <a:spLocks noGrp="1"/>
          </p:cNvSpPr>
          <p:nvPr>
            <p:ph type="body" idx="4294967295"/>
          </p:nvPr>
        </p:nvSpPr>
        <p:spPr>
          <a:xfrm>
            <a:off x="375500" y="1293715"/>
            <a:ext cx="8370887" cy="3533466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IN" sz="1200" b="1" dirty="0"/>
              <a:t>🗂️ </a:t>
            </a:r>
            <a:r>
              <a:rPr lang="en-IN" sz="1600" u="sng" dirty="0"/>
              <a:t>Data Sources:</a:t>
            </a:r>
          </a:p>
          <a:p>
            <a:r>
              <a:rPr lang="en-IN" sz="1200" dirty="0"/>
              <a:t> Total Table: Guru-wise metrics (calls, chats, revenue, profit, ratings)</a:t>
            </a:r>
          </a:p>
          <a:p>
            <a:r>
              <a:rPr lang="en-IN" sz="1200" dirty="0"/>
              <a:t> Row Data Feed: Raw call/chat session data including satisfaction and durations</a:t>
            </a:r>
          </a:p>
          <a:p>
            <a:r>
              <a:rPr lang="en-IN" sz="1200" dirty="0"/>
              <a:t> MTD &amp; YTD Pivot Table: Monthly and yearly revenue data</a:t>
            </a:r>
          </a:p>
          <a:p>
            <a:r>
              <a:rPr lang="en-IN" sz="1200" dirty="0"/>
              <a:t> Guru Pivot Table: Consultation volumes across months and types</a:t>
            </a:r>
          </a:p>
          <a:p>
            <a:r>
              <a:rPr lang="en-IN" sz="1200" dirty="0"/>
              <a:t> Dashboard Sheet: Reserved for visual summaries</a:t>
            </a:r>
          </a:p>
          <a:p>
            <a:endParaRPr lang="en-IN" sz="1200" dirty="0"/>
          </a:p>
          <a:p>
            <a:endParaRPr lang="en-IN" sz="1200" dirty="0"/>
          </a:p>
          <a:p>
            <a:r>
              <a:rPr lang="en-US" sz="1200" dirty="0"/>
              <a:t>📊 </a:t>
            </a:r>
            <a:r>
              <a:rPr lang="en-US" sz="1600" b="1" u="sng" dirty="0"/>
              <a:t>Key Fields:</a:t>
            </a:r>
          </a:p>
          <a:p>
            <a:r>
              <a:rPr lang="en-US" sz="1200" dirty="0"/>
              <a:t> Guru Name, Revenue, Profit, Rating, Call/Chat Connected %, Repeat Call Count</a:t>
            </a:r>
          </a:p>
          <a:p>
            <a:r>
              <a:rPr lang="en-US" sz="1200" dirty="0"/>
              <a:t> Operational Costs, Call Durations, Satisfaction Rating</a:t>
            </a:r>
          </a:p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200" dirty="0">
              <a:solidFill>
                <a:schemeClr val="dk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2050" name="Picture 2" descr="862,900+ Data Analysis Stock Photos, Pictures &amp; Royalty-Free ...">
            <a:extLst>
              <a:ext uri="{FF2B5EF4-FFF2-40B4-BE49-F238E27FC236}">
                <a16:creationId xmlns:a16="http://schemas.microsoft.com/office/drawing/2014/main" id="{6D7824A7-F727-EF8C-F540-DD425B36BB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9502" y="2693556"/>
            <a:ext cx="2488998" cy="2133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D67277-3D82-F11C-B41F-1350348C126F}"/>
              </a:ext>
            </a:extLst>
          </p:cNvPr>
          <p:cNvSpPr txBox="1"/>
          <p:nvPr/>
        </p:nvSpPr>
        <p:spPr>
          <a:xfrm>
            <a:off x="261257" y="242596"/>
            <a:ext cx="888274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📅 </a:t>
            </a:r>
            <a:r>
              <a:rPr lang="en-US" sz="1600" b="1" u="sng" dirty="0"/>
              <a:t>Time Period: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Major activity seen in December 2023 with 2023-24 yearly revenue records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FBB9BB-BBEB-DE30-D6CB-E4DA61256E53}"/>
              </a:ext>
            </a:extLst>
          </p:cNvPr>
          <p:cNvSpPr txBox="1"/>
          <p:nvPr/>
        </p:nvSpPr>
        <p:spPr>
          <a:xfrm>
            <a:off x="261257" y="1371421"/>
            <a:ext cx="4572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🎯 </a:t>
            </a:r>
            <a:r>
              <a:rPr lang="en-US" sz="1600" b="1" u="sng" dirty="0"/>
              <a:t>Purpose of the Data: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Evaluate Guru performance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Compare Call vs Chat conversions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Analyze user satisfaction and profitability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Build ROI-based investment recommendation</a:t>
            </a:r>
          </a:p>
        </p:txBody>
      </p:sp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EE84311A-B16F-C65E-6B2E-4D576DD2BD6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01357510"/>
              </p:ext>
            </p:extLst>
          </p:nvPr>
        </p:nvGraphicFramePr>
        <p:xfrm>
          <a:off x="4310743" y="215770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759337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0" y="342800"/>
            <a:ext cx="9143999" cy="4800700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●"/>
            </a:pPr>
            <a:r>
              <a:rPr lang="en" sz="2800" b="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Chat accounts for </a:t>
            </a:r>
            <a:r>
              <a:rPr lang="en" sz="28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69.6%</a:t>
            </a:r>
            <a:r>
              <a:rPr lang="en" sz="2800" b="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of total activity</a:t>
            </a:r>
            <a:endParaRPr sz="2800" b="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●"/>
            </a:pPr>
            <a:r>
              <a:rPr lang="en" sz="2800" b="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Over </a:t>
            </a:r>
            <a:r>
              <a:rPr lang="en" sz="28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60%</a:t>
            </a:r>
            <a:r>
              <a:rPr lang="en" sz="2800" b="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of calls fail or go unanswered</a:t>
            </a:r>
            <a:endParaRPr sz="2800" b="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●"/>
            </a:pPr>
            <a:r>
              <a:rPr lang="en" sz="28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51.1%</a:t>
            </a:r>
            <a:r>
              <a:rPr lang="en" sz="2800" b="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are one-time users; </a:t>
            </a:r>
            <a:r>
              <a:rPr lang="en" sz="28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48.9%</a:t>
            </a:r>
            <a:r>
              <a:rPr lang="en" sz="2800" b="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 are repeat users</a:t>
            </a:r>
            <a:endParaRPr sz="2800" b="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4064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Arial"/>
              <a:buChar char="●"/>
            </a:pPr>
            <a:r>
              <a:rPr lang="en" sz="2800" b="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Guru ratings vary widely; top performers average </a:t>
            </a:r>
            <a:r>
              <a:rPr lang="en" sz="2800" dirty="0">
                <a:solidFill>
                  <a:schemeClr val="tx1"/>
                </a:solidFill>
                <a:latin typeface="Arial"/>
                <a:ea typeface="Arial"/>
                <a:cs typeface="Arial"/>
                <a:sym typeface="Arial"/>
              </a:rPr>
              <a:t>7.5/10</a:t>
            </a:r>
            <a:endParaRPr sz="2800" dirty="0">
              <a:solidFill>
                <a:schemeClr val="tx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accent5"/>
              </a:solidFill>
            </a:endParaRPr>
          </a:p>
        </p:txBody>
      </p:sp>
      <p:grpSp>
        <p:nvGrpSpPr>
          <p:cNvPr id="95" name="Google Shape;95;p16"/>
          <p:cNvGrpSpPr/>
          <p:nvPr/>
        </p:nvGrpSpPr>
        <p:grpSpPr>
          <a:xfrm>
            <a:off x="6781388" y="2464029"/>
            <a:ext cx="2212050" cy="2537076"/>
            <a:chOff x="6803275" y="395363"/>
            <a:chExt cx="2212050" cy="2537076"/>
          </a:xfr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grpSpPr>
        <p:pic>
          <p:nvPicPr>
            <p:cNvPr id="96" name="Google Shape;96;p16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803275" y="427445"/>
              <a:ext cx="2212050" cy="2504994"/>
            </a:xfrm>
            <a:prstGeom prst="rect">
              <a:avLst/>
            </a:prstGeom>
            <a:grpFill/>
            <a:ln>
              <a:noFill/>
            </a:ln>
          </p:spPr>
        </p:pic>
        <p:pic>
          <p:nvPicPr>
            <p:cNvPr id="97" name="Google Shape;97;p16" descr="Piece of duct tape sticking a note to the slide"/>
            <p:cNvPicPr preferRelativeResize="0"/>
            <p:nvPr/>
          </p:nvPicPr>
          <p:blipFill rotWithShape="1">
            <a:blip r:embed="rId4">
              <a:alphaModFix/>
            </a:blip>
            <a:srcRect l="9244" t="5926" r="2118" b="10011"/>
            <a:stretch/>
          </p:blipFill>
          <p:spPr>
            <a:xfrm rot="154826">
              <a:off x="7370663" y="419419"/>
              <a:ext cx="1077273" cy="382687"/>
            </a:xfrm>
            <a:prstGeom prst="rect">
              <a:avLst/>
            </a:prstGeom>
            <a:grpFill/>
            <a:ln>
              <a:noFill/>
            </a:ln>
          </p:spPr>
        </p:pic>
        <p:sp>
          <p:nvSpPr>
            <p:cNvPr id="98" name="Google Shape;98;p16"/>
            <p:cNvSpPr txBox="1"/>
            <p:nvPr/>
          </p:nvSpPr>
          <p:spPr>
            <a:xfrm>
              <a:off x="6944800" y="684231"/>
              <a:ext cx="1929000" cy="20040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Clr>
                  <a:schemeClr val="dk2"/>
                </a:buClr>
                <a:buSzPts val="1100"/>
                <a:buFont typeface="Arial"/>
                <a:buNone/>
              </a:pPr>
              <a:r>
                <a:rPr lang="en" b="1">
                  <a:solidFill>
                    <a:schemeClr val="dk1"/>
                  </a:solidFill>
                  <a:latin typeface="Raleway"/>
                  <a:ea typeface="Raleway"/>
                  <a:cs typeface="Raleway"/>
                  <a:sym typeface="Raleway"/>
                </a:rPr>
                <a:t>Tip</a:t>
              </a:r>
              <a:endParaRPr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endParaRPr>
            </a:p>
            <a:p>
              <a:pPr marL="0" lvl="0" indent="0" algn="l" rtl="0">
                <a:spcBef>
                  <a:spcPts val="800"/>
                </a:spcBef>
                <a:spcAft>
                  <a:spcPts val="800"/>
                </a:spcAft>
                <a:buNone/>
              </a:pPr>
              <a:r>
                <a:rPr lang="en" sz="1200">
                  <a:solidFill>
                    <a:schemeClr val="dk2"/>
                  </a:solidFill>
                  <a:latin typeface="Raleway"/>
                  <a:ea typeface="Raleway"/>
                  <a:cs typeface="Raleway"/>
                  <a:sym typeface="Raleway"/>
                </a:rPr>
                <a:t>.We Should Work On Our Connectivity, Have To Improve Our connectivity and Guru Rating Is So Bad We Have To Improve On That Parameter As Well As.</a:t>
              </a:r>
              <a:endParaRPr sz="12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endParaRPr>
            </a:p>
          </p:txBody>
        </p:sp>
      </p:grpSp>
      <p:sp>
        <p:nvSpPr>
          <p:cNvPr id="99" name="Google Shape;99;p16"/>
          <p:cNvSpPr txBox="1"/>
          <p:nvPr/>
        </p:nvSpPr>
        <p:spPr>
          <a:xfrm>
            <a:off x="249300" y="-88000"/>
            <a:ext cx="4322700" cy="43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latin typeface="Lato"/>
                <a:ea typeface="Lato"/>
                <a:cs typeface="Lato"/>
                <a:sym typeface="Lato"/>
              </a:rPr>
              <a:t>Key Insights</a:t>
            </a:r>
            <a:endParaRPr sz="2400" b="1" dirty="0"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D75ED7D-B1B7-E672-4B00-3D00095F3C4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14076649"/>
              </p:ext>
            </p:extLst>
          </p:nvPr>
        </p:nvGraphicFramePr>
        <p:xfrm>
          <a:off x="459015" y="2459535"/>
          <a:ext cx="632236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53535"/>
        </a:soli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7"/>
          <p:cNvSpPr txBox="1">
            <a:spLocks noGrp="1"/>
          </p:cNvSpPr>
          <p:nvPr>
            <p:ph type="title"/>
          </p:nvPr>
        </p:nvSpPr>
        <p:spPr>
          <a:xfrm>
            <a:off x="260850" y="712200"/>
            <a:ext cx="8622300" cy="21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000"/>
              </a:spcAft>
              <a:buNone/>
            </a:pPr>
            <a:endParaRPr sz="100" dirty="0">
              <a:solidFill>
                <a:schemeClr val="accent5"/>
              </a:solidFill>
            </a:endParaRPr>
          </a:p>
        </p:txBody>
      </p:sp>
      <p:sp>
        <p:nvSpPr>
          <p:cNvPr id="106" name="Google Shape;106;p17"/>
          <p:cNvSpPr txBox="1"/>
          <p:nvPr/>
        </p:nvSpPr>
        <p:spPr>
          <a:xfrm>
            <a:off x="593113" y="205200"/>
            <a:ext cx="4801500" cy="50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 dirty="0">
                <a:solidFill>
                  <a:schemeClr val="bg1">
                    <a:lumMod val="95000"/>
                  </a:schemeClr>
                </a:solidFill>
                <a:latin typeface="Lato"/>
                <a:ea typeface="Lato"/>
                <a:cs typeface="Lato"/>
                <a:sym typeface="Lato"/>
              </a:rPr>
              <a:t>Problems Identified</a:t>
            </a:r>
            <a:endParaRPr sz="2900" dirty="0">
              <a:solidFill>
                <a:schemeClr val="bg1">
                  <a:lumMod val="95000"/>
                </a:schemeClr>
              </a:solidFill>
              <a:latin typeface="Lato"/>
              <a:ea typeface="Lato"/>
              <a:cs typeface="Lato"/>
              <a:sym typeface="Lato"/>
            </a:endParaRPr>
          </a:p>
        </p:txBody>
      </p:sp>
      <p:graphicFrame>
        <p:nvGraphicFramePr>
          <p:cNvPr id="107" name="Google Shape;107;p17"/>
          <p:cNvGraphicFramePr/>
          <p:nvPr>
            <p:extLst>
              <p:ext uri="{D42A27DB-BD31-4B8C-83A1-F6EECF244321}">
                <p14:modId xmlns:p14="http://schemas.microsoft.com/office/powerpoint/2010/main" val="788120942"/>
              </p:ext>
            </p:extLst>
          </p:nvPr>
        </p:nvGraphicFramePr>
        <p:xfrm>
          <a:off x="323250" y="899188"/>
          <a:ext cx="7239000" cy="1981050"/>
        </p:xfrm>
        <a:graphic>
          <a:graphicData uri="http://schemas.openxmlformats.org/drawingml/2006/table">
            <a:tbl>
              <a:tblPr>
                <a:noFill/>
                <a:tableStyleId>{4CA59F98-C17A-460C-B93C-3DADF2C1C7AF}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600" b="1" baseline="0">
                          <a:solidFill>
                            <a:schemeClr val="tx1"/>
                          </a:solidFill>
                        </a:rPr>
                        <a:t>Area</a:t>
                      </a:r>
                      <a:endParaRPr sz="1600" b="1"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baseline="0">
                          <a:solidFill>
                            <a:schemeClr val="tx1"/>
                          </a:solidFill>
                        </a:rPr>
                        <a:t>Problem</a:t>
                      </a:r>
                      <a:endParaRPr sz="1500" b="1"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 baseline="0">
                          <a:solidFill>
                            <a:schemeClr val="tx1"/>
                          </a:solidFill>
                        </a:rPr>
                        <a:t>Impect</a:t>
                      </a:r>
                      <a:endParaRPr sz="1500" b="1"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Call Center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High Failure Rate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Poor Customer Experience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Chat Support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Incomplete interactions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Low Satisfaction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User Retention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High one-time use Ratio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Revenue instability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Guru Ratings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>
                          <a:solidFill>
                            <a:schemeClr val="tx1"/>
                          </a:solidFill>
                        </a:rPr>
                        <a:t>Rating Disparity</a:t>
                      </a:r>
                      <a:endParaRPr baseline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aseline="0" dirty="0">
                          <a:solidFill>
                            <a:schemeClr val="tx1"/>
                          </a:solidFill>
                        </a:rPr>
                        <a:t>Inconsistent service</a:t>
                      </a:r>
                      <a:endParaRPr baseline="0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pic>
        <p:nvPicPr>
          <p:cNvPr id="108" name="Google Shape;10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097675"/>
            <a:ext cx="4842550" cy="201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harpenSoften amount="29000"/>
                    </a14:imgEffect>
                    <a14:imgEffect>
                      <a14:saturation sat="9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581225" y="3014225"/>
            <a:ext cx="3562775" cy="2129276"/>
          </a:xfrm>
          <a:prstGeom prst="rect">
            <a:avLst/>
          </a:prstGeom>
          <a:gradFill>
            <a:gsLst>
              <a:gs pos="600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>
            <a:spLocks noGrp="1"/>
          </p:cNvSpPr>
          <p:nvPr>
            <p:ph type="title"/>
          </p:nvPr>
        </p:nvSpPr>
        <p:spPr>
          <a:xfrm>
            <a:off x="4906925" y="649650"/>
            <a:ext cx="4045200" cy="384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 b="0" dirty="0">
                <a:solidFill>
                  <a:schemeClr val="tx1"/>
                </a:solidFill>
              </a:rPr>
              <a:t>Upgrade call routing tech to reduce failures</a:t>
            </a:r>
            <a:endParaRPr sz="2400" b="0" dirty="0">
              <a:solidFill>
                <a:schemeClr val="tx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 b="0" dirty="0">
                <a:solidFill>
                  <a:schemeClr val="tx1"/>
                </a:solidFill>
              </a:rPr>
              <a:t>Train chat agents for better resolution</a:t>
            </a:r>
            <a:endParaRPr sz="2400" b="0" dirty="0">
              <a:solidFill>
                <a:schemeClr val="tx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 b="0" dirty="0">
                <a:solidFill>
                  <a:schemeClr val="tx1"/>
                </a:solidFill>
              </a:rPr>
              <a:t>Launch loyalty programs to retain users</a:t>
            </a:r>
            <a:endParaRPr sz="2400" b="0" dirty="0">
              <a:solidFill>
                <a:schemeClr val="tx1"/>
              </a:solidFill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Char char="●"/>
            </a:pPr>
            <a:r>
              <a:rPr lang="en" sz="2400" b="0" dirty="0">
                <a:solidFill>
                  <a:schemeClr val="tx1"/>
                </a:solidFill>
              </a:rPr>
              <a:t>Upskill low-rated gurus to improve service</a:t>
            </a:r>
            <a:endParaRPr sz="2400" b="0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b="0" dirty="0">
              <a:solidFill>
                <a:schemeClr val="dk2"/>
              </a:solidFill>
            </a:endParaRPr>
          </a:p>
        </p:txBody>
      </p:sp>
      <p:sp>
        <p:nvSpPr>
          <p:cNvPr id="115" name="Google Shape;115;p18"/>
          <p:cNvSpPr txBox="1"/>
          <p:nvPr/>
        </p:nvSpPr>
        <p:spPr>
          <a:xfrm>
            <a:off x="4856225" y="0"/>
            <a:ext cx="4146600" cy="68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Solutions &amp; Recommendations</a:t>
            </a:r>
            <a:endParaRPr sz="19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4238"/>
            <a:ext cx="4572000" cy="29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1" name="Google Shape;121;p19"/>
          <p:cNvGraphicFramePr/>
          <p:nvPr/>
        </p:nvGraphicFramePr>
        <p:xfrm>
          <a:off x="492475" y="702725"/>
          <a:ext cx="7239000" cy="1942950"/>
        </p:xfrm>
        <a:graphic>
          <a:graphicData uri="http://schemas.openxmlformats.org/drawingml/2006/table">
            <a:tbl>
              <a:tblPr>
                <a:noFill/>
                <a:tableStyleId>{4CA59F98-C17A-460C-B93C-3DADF2C1C7AF}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Area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Budget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Purpose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Tech Infrastructure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30 Lakhs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Call/Chat System Update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Training Programs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20 </a:t>
                      </a:r>
                      <a:r>
                        <a:rPr lang="en">
                          <a:solidFill>
                            <a:schemeClr val="dk2"/>
                          </a:solidFill>
                        </a:rPr>
                        <a:t>Lakhs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Guru &amp; Agent Development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Marketing &amp; Retention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30 Lakhs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Loyalty Campaigns,CRM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Data Analytics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2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2"/>
                          </a:solidFill>
                        </a:rPr>
                        <a:t>20 Lakhs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Performance Tracking Tools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22" name="Google Shape;122;p19"/>
          <p:cNvSpPr txBox="1"/>
          <p:nvPr/>
        </p:nvSpPr>
        <p:spPr>
          <a:xfrm>
            <a:off x="492475" y="136800"/>
            <a:ext cx="55401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b="1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Investment Allocation Plan</a:t>
            </a:r>
            <a:endParaRPr sz="2200" b="1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23" name="Google Shape;12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34100" y="2804300"/>
            <a:ext cx="4709900" cy="233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0"/>
          <p:cNvSpPr txBox="1">
            <a:spLocks noGrp="1"/>
          </p:cNvSpPr>
          <p:nvPr>
            <p:ph type="body" idx="1"/>
          </p:nvPr>
        </p:nvSpPr>
        <p:spPr>
          <a:xfrm>
            <a:off x="223550" y="1190125"/>
            <a:ext cx="4033800" cy="216889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</a:pPr>
            <a:r>
              <a:rPr lang="en" sz="1900" b="1" dirty="0">
                <a:solidFill>
                  <a:schemeClr val="tx1"/>
                </a:solidFill>
              </a:rPr>
              <a:t>25% increase in call success rate</a:t>
            </a:r>
            <a:endParaRPr sz="1900" b="1" dirty="0">
              <a:solidFill>
                <a:schemeClr val="tx1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</a:pPr>
            <a:r>
              <a:rPr lang="en" sz="1900" b="1" dirty="0">
                <a:solidFill>
                  <a:schemeClr val="tx1"/>
                </a:solidFill>
              </a:rPr>
              <a:t>30% improvement in chat resolution</a:t>
            </a:r>
            <a:endParaRPr sz="1900" b="1" dirty="0">
              <a:solidFill>
                <a:schemeClr val="tx1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</a:pPr>
            <a:r>
              <a:rPr lang="en" sz="1900" b="1" dirty="0">
                <a:solidFill>
                  <a:schemeClr val="tx1"/>
                </a:solidFill>
              </a:rPr>
              <a:t>15% boost in repeat user ratio</a:t>
            </a:r>
            <a:endParaRPr sz="1900" b="1" dirty="0">
              <a:solidFill>
                <a:schemeClr val="tx1"/>
              </a:solidFill>
            </a:endParaRPr>
          </a:p>
          <a:p>
            <a:pPr marL="457200" lvl="0" indent="-34925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900"/>
              <a:buChar char="●"/>
            </a:pPr>
            <a:r>
              <a:rPr lang="en" sz="1900" b="1" dirty="0">
                <a:solidFill>
                  <a:schemeClr val="tx1"/>
                </a:solidFill>
              </a:rPr>
              <a:t>20% uplift in guru ratings</a:t>
            </a:r>
            <a:endParaRPr sz="1900" b="1" dirty="0">
              <a:solidFill>
                <a:schemeClr val="tx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Arial"/>
              <a:buNone/>
            </a:pPr>
            <a:endParaRPr sz="3000" b="1" dirty="0">
              <a:solidFill>
                <a:schemeClr val="dk1"/>
              </a:solidFill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345111" y="-153832"/>
            <a:ext cx="3310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 b="1" dirty="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Projected Outcomes</a:t>
            </a:r>
            <a:endParaRPr sz="2300" b="1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852737"/>
            <a:ext cx="4652150" cy="2290763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FFF694BA-7596-4BFD-15F0-9751DAF903E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2219360"/>
              </p:ext>
            </p:extLst>
          </p:nvPr>
        </p:nvGraphicFramePr>
        <p:xfrm>
          <a:off x="5081875" y="3200399"/>
          <a:ext cx="3838575" cy="185261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5786066-9933-6F71-5FB5-E0A886E750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93704813"/>
              </p:ext>
            </p:extLst>
          </p:nvPr>
        </p:nvGraphicFramePr>
        <p:xfrm>
          <a:off x="4652150" y="461768"/>
          <a:ext cx="4295775" cy="22907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1483</TotalTime>
  <Words>724</Words>
  <Application>Microsoft Office PowerPoint</Application>
  <PresentationFormat>On-screen Show (16:9)</PresentationFormat>
  <Paragraphs>132</Paragraphs>
  <Slides>17</Slides>
  <Notes>14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Lato</vt:lpstr>
      <vt:lpstr>Arial</vt:lpstr>
      <vt:lpstr>Wingdings 3</vt:lpstr>
      <vt:lpstr>Raleway</vt:lpstr>
      <vt:lpstr>Century Gothic</vt:lpstr>
      <vt:lpstr>Ion Boardroom</vt:lpstr>
      <vt:lpstr>AstroSage Customer Care Investment Proposal</vt:lpstr>
      <vt:lpstr>Project Objective</vt:lpstr>
      <vt:lpstr>PowerPoint Presentation</vt:lpstr>
      <vt:lpstr>PowerPoint Presentation</vt:lpstr>
      <vt:lpstr>Chat accounts for 69.6% of total activity Over 60% of calls fail or go unanswered 51.1% are one-time users; 48.9% are repeat users Guru ratings vary widely; top performers average 7.5/10 </vt:lpstr>
      <vt:lpstr>PowerPoint Presentation</vt:lpstr>
      <vt:lpstr>Upgrade call routing tech to reduce failures Train chat agents for better resolution Launch loyalty programs to retain users Upskill low-rated gurus to improve service </vt:lpstr>
      <vt:lpstr>PowerPoint Presentation</vt:lpstr>
      <vt:lpstr>PowerPoint Presentation</vt:lpstr>
      <vt:lpstr>PowerPoint Presentation</vt:lpstr>
      <vt:lpstr>PowerPoint Presentation</vt:lpstr>
      <vt:lpstr> </vt:lpstr>
      <vt:lpstr>💡 Recommendation:  Make “Region” a mandatory field in call/chat sessions. Integrate region data from user registration forms or app analytics. This will help in geo-targeted campaigns and better resource allocation. </vt:lpstr>
      <vt:lpstr>PowerPoint Presentation</vt:lpstr>
      <vt:lpstr>AstroSage has strong potential with strategic investment ₹1 crore will address key operational gaps Expected ROI through improved satisfaction and retention </vt:lpstr>
      <vt:lpstr>PowerPoint Presentation</vt:lpstr>
      <vt:lpstr>“Any Questions?”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Suman</dc:creator>
  <cp:lastModifiedBy>Suman Das</cp:lastModifiedBy>
  <cp:revision>7</cp:revision>
  <dcterms:modified xsi:type="dcterms:W3CDTF">2025-08-03T07:41:39Z</dcterms:modified>
</cp:coreProperties>
</file>